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60" r:id="rId5"/>
    <p:sldId id="261" r:id="rId6"/>
    <p:sldId id="271" r:id="rId7"/>
    <p:sldId id="262" r:id="rId8"/>
    <p:sldId id="263" r:id="rId9"/>
    <p:sldId id="264" r:id="rId10"/>
    <p:sldId id="272" r:id="rId11"/>
    <p:sldId id="266" r:id="rId12"/>
    <p:sldId id="265"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9" d="100"/>
          <a:sy n="79"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9/26/2016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9/26/2016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o3HX9SB2zK0"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u6g_5aThEv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Ew5xOdHya38"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youtu.be/X1K9GR2EOOA"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youtube.com/watch?v=lYlc30NtRy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gsusakRf7T8"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youtu.be/lmSBrmgdKts"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youtu.be/IiR-bnCHIYo"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bjru5CQIW4" TargetMode="External"/><Relationship Id="rId2" Type="http://schemas.openxmlformats.org/officeDocument/2006/relationships/hyperlink" Target="http://youtu.be/tqg6RO8c_W0"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youtu.be/RZFYuX84n1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565" y="118990"/>
            <a:ext cx="10483403" cy="3812930"/>
          </a:xfrm>
        </p:spPr>
        <p:txBody>
          <a:bodyPr/>
          <a:lstStyle/>
          <a:p>
            <a:pPr algn="ctr"/>
            <a:r>
              <a:rPr lang="en-US" sz="6500" b="1" dirty="0" smtClean="0"/>
              <a:t/>
            </a:r>
            <a:br>
              <a:rPr lang="en-US" sz="6500" b="1" dirty="0" smtClean="0"/>
            </a:br>
            <a:r>
              <a:rPr lang="en-US" sz="7200" b="1" dirty="0" smtClean="0"/>
              <a:t>Irony in Literature</a:t>
            </a:r>
            <a:endParaRPr lang="en-US" sz="7200" b="1" dirty="0"/>
          </a:p>
        </p:txBody>
      </p:sp>
      <p:sp>
        <p:nvSpPr>
          <p:cNvPr id="3" name="Content Placeholder 2"/>
          <p:cNvSpPr>
            <a:spLocks noGrp="1"/>
          </p:cNvSpPr>
          <p:nvPr>
            <p:ph idx="1"/>
          </p:nvPr>
        </p:nvSpPr>
        <p:spPr>
          <a:xfrm>
            <a:off x="181008" y="3931920"/>
            <a:ext cx="11899375" cy="2926079"/>
          </a:xfrm>
        </p:spPr>
        <p:txBody>
          <a:bodyPr>
            <a:normAutofit/>
          </a:bodyPr>
          <a:lstStyle/>
          <a:p>
            <a:pPr marL="0" indent="0">
              <a:buNone/>
            </a:pPr>
            <a:r>
              <a:rPr lang="en-US" sz="3000" b="1" u="sng" dirty="0" smtClean="0"/>
              <a:t>Students Will Be Able To:</a:t>
            </a:r>
            <a:endParaRPr lang="en-US" sz="3000" b="1" dirty="0" smtClean="0"/>
          </a:p>
          <a:p>
            <a:r>
              <a:rPr lang="en-US" sz="2400" b="1" i="1" dirty="0" smtClean="0"/>
              <a:t>Identify </a:t>
            </a:r>
            <a:r>
              <a:rPr lang="en-US" sz="2400" dirty="0" smtClean="0"/>
              <a:t>irony in literature (and film), identifying and differentiating between the three main types of irony (verbal, dramatic, and situational).</a:t>
            </a:r>
          </a:p>
          <a:p>
            <a:r>
              <a:rPr lang="en-US" sz="2400" b="1" i="1" dirty="0" smtClean="0"/>
              <a:t>Analyze </a:t>
            </a:r>
            <a:r>
              <a:rPr lang="en-US" sz="2400" dirty="0" smtClean="0"/>
              <a:t>a plotline in relationship to the author’s use of irony.</a:t>
            </a:r>
          </a:p>
          <a:p>
            <a:r>
              <a:rPr lang="en-US" sz="2400" b="1" i="1" dirty="0" smtClean="0"/>
              <a:t>Evaluate </a:t>
            </a:r>
            <a:r>
              <a:rPr lang="en-US" sz="2400" dirty="0" smtClean="0"/>
              <a:t>the effectiveness of the author’s use of irony in any given text.</a:t>
            </a:r>
            <a:endParaRPr lang="en-US" sz="2400" b="1" i="1" dirty="0"/>
          </a:p>
        </p:txBody>
      </p:sp>
    </p:spTree>
    <p:extLst>
      <p:ext uri="{BB962C8B-B14F-4D97-AF65-F5344CB8AC3E}">
        <p14:creationId xmlns:p14="http://schemas.microsoft.com/office/powerpoint/2010/main" val="2371370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09" y="138562"/>
            <a:ext cx="10664788" cy="1306286"/>
          </a:xfrm>
        </p:spPr>
        <p:txBody>
          <a:bodyPr/>
          <a:lstStyle/>
          <a:p>
            <a:r>
              <a:rPr lang="en-US" sz="4000" b="1" i="1" dirty="0"/>
              <a:t>How or why </a:t>
            </a:r>
            <a:r>
              <a:rPr lang="en-US" sz="4000" dirty="0"/>
              <a:t>are these </a:t>
            </a:r>
            <a:r>
              <a:rPr lang="en-US" sz="4000" dirty="0" smtClean="0"/>
              <a:t>examples </a:t>
            </a:r>
            <a:r>
              <a:rPr lang="en-US" sz="4000" dirty="0"/>
              <a:t>of </a:t>
            </a:r>
            <a:r>
              <a:rPr lang="en-US" sz="4000" b="1" u="sng" dirty="0" smtClean="0"/>
              <a:t>dramatic</a:t>
            </a:r>
            <a:r>
              <a:rPr lang="en-US" sz="4000" u="sng" dirty="0" smtClean="0"/>
              <a:t> </a:t>
            </a:r>
            <a:r>
              <a:rPr lang="en-US" sz="4000" u="sng" dirty="0"/>
              <a:t>irony</a:t>
            </a:r>
            <a:r>
              <a:rPr lang="en-US" sz="4000" dirty="0" smtClean="0"/>
              <a:t>? Whole group discuss</a:t>
            </a:r>
            <a:endParaRPr lang="en-US" sz="4000" dirty="0"/>
          </a:p>
        </p:txBody>
      </p:sp>
      <p:sp>
        <p:nvSpPr>
          <p:cNvPr id="3" name="Content Placeholder 2"/>
          <p:cNvSpPr>
            <a:spLocks noGrp="1"/>
          </p:cNvSpPr>
          <p:nvPr>
            <p:ph sz="half" idx="1"/>
          </p:nvPr>
        </p:nvSpPr>
        <p:spPr>
          <a:xfrm>
            <a:off x="541109" y="1586214"/>
            <a:ext cx="7069566" cy="5080583"/>
          </a:xfrm>
        </p:spPr>
        <p:txBody>
          <a:bodyPr>
            <a:normAutofit/>
          </a:bodyPr>
          <a:lstStyle/>
          <a:p>
            <a:endParaRPr lang="en-US" sz="2200" dirty="0" smtClean="0">
              <a:solidFill>
                <a:schemeClr val="bg2">
                  <a:lumMod val="20000"/>
                  <a:lumOff val="80000"/>
                </a:schemeClr>
              </a:solidFill>
            </a:endParaRPr>
          </a:p>
          <a:p>
            <a:r>
              <a:rPr lang="en-US" sz="2800" dirty="0" smtClean="0">
                <a:solidFill>
                  <a:schemeClr val="bg2">
                    <a:lumMod val="20000"/>
                    <a:lumOff val="80000"/>
                  </a:schemeClr>
                </a:solidFill>
              </a:rPr>
              <a:t>What is happening in the image to the right?</a:t>
            </a:r>
          </a:p>
          <a:p>
            <a:r>
              <a:rPr lang="en-US" sz="2800" dirty="0" smtClean="0">
                <a:solidFill>
                  <a:schemeClr val="bg2">
                    <a:lumMod val="20000"/>
                    <a:lumOff val="80000"/>
                  </a:schemeClr>
                </a:solidFill>
              </a:rPr>
              <a:t>How is this dramatic irony?</a:t>
            </a:r>
          </a:p>
          <a:p>
            <a:r>
              <a:rPr lang="en-US" sz="2800" dirty="0" smtClean="0">
                <a:solidFill>
                  <a:schemeClr val="bg2">
                    <a:lumMod val="20000"/>
                    <a:lumOff val="80000"/>
                  </a:schemeClr>
                </a:solidFill>
              </a:rPr>
              <a:t>What do we know that the character doesn’t?</a:t>
            </a:r>
          </a:p>
          <a:p>
            <a:endParaRPr lang="en-US" sz="2200" dirty="0">
              <a:solidFill>
                <a:schemeClr val="bg2">
                  <a:lumMod val="20000"/>
                  <a:lumOff val="80000"/>
                </a:schemeClr>
              </a:solidFill>
            </a:endParaRPr>
          </a:p>
          <a:p>
            <a:r>
              <a:rPr lang="en-US" sz="2800" dirty="0" smtClean="0">
                <a:solidFill>
                  <a:schemeClr val="bg2">
                    <a:lumMod val="20000"/>
                    <a:lumOff val="80000"/>
                  </a:schemeClr>
                </a:solidFill>
              </a:rPr>
              <a:t>Why/how does this clip demonstrate dramatic irony?</a:t>
            </a:r>
          </a:p>
          <a:p>
            <a:pPr marL="0" indent="0" algn="ctr">
              <a:buNone/>
            </a:pPr>
            <a:r>
              <a:rPr lang="en-US" sz="2000" dirty="0" smtClean="0">
                <a:solidFill>
                  <a:schemeClr val="bg2">
                    <a:lumMod val="20000"/>
                    <a:lumOff val="80000"/>
                  </a:schemeClr>
                </a:solidFill>
                <a:hlinkClick r:id="rId2"/>
              </a:rPr>
              <a:t>Frozen – Party’s Over</a:t>
            </a:r>
            <a:endParaRPr lang="en-US" sz="2000" dirty="0" smtClean="0">
              <a:solidFill>
                <a:schemeClr val="bg2">
                  <a:lumMod val="20000"/>
                  <a:lumOff val="80000"/>
                </a:schemeClr>
              </a:solidFill>
            </a:endParaRPr>
          </a:p>
        </p:txBody>
      </p:sp>
      <p:pic>
        <p:nvPicPr>
          <p:cNvPr id="8194" name="Picture 2" descr="http://ccasslerchs.edublogs.org/files/2013/09/Outhouse-dig-3-r92zt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10675" y="1491970"/>
            <a:ext cx="3740947" cy="280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51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arn(inVertic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0"/>
            <a:ext cx="10681854" cy="1731819"/>
          </a:xfrm>
        </p:spPr>
        <p:txBody>
          <a:bodyPr/>
          <a:lstStyle/>
          <a:p>
            <a:pPr algn="ctr"/>
            <a:r>
              <a:rPr lang="en-US" b="1" dirty="0" smtClean="0"/>
              <a:t>Formative Assessment: What Type(s) </a:t>
            </a:r>
            <a:br>
              <a:rPr lang="en-US" b="1" dirty="0" smtClean="0"/>
            </a:br>
            <a:r>
              <a:rPr lang="en-US" b="1" dirty="0" smtClean="0"/>
              <a:t>of Irony Am I?</a:t>
            </a:r>
            <a:endParaRPr lang="en-US" b="1" dirty="0"/>
          </a:p>
        </p:txBody>
      </p:sp>
      <p:sp>
        <p:nvSpPr>
          <p:cNvPr id="3" name="Content Placeholder 2"/>
          <p:cNvSpPr>
            <a:spLocks noGrp="1"/>
          </p:cNvSpPr>
          <p:nvPr>
            <p:ph idx="1"/>
          </p:nvPr>
        </p:nvSpPr>
        <p:spPr>
          <a:xfrm>
            <a:off x="55419" y="1371601"/>
            <a:ext cx="11208326" cy="5708072"/>
          </a:xfrm>
        </p:spPr>
        <p:txBody>
          <a:bodyPr>
            <a:normAutofit/>
          </a:bodyPr>
          <a:lstStyle/>
          <a:p>
            <a:r>
              <a:rPr lang="en-US" b="1" i="1" dirty="0" smtClean="0">
                <a:solidFill>
                  <a:schemeClr val="accent3">
                    <a:lumMod val="40000"/>
                    <a:lumOff val="60000"/>
                  </a:schemeClr>
                </a:solidFill>
              </a:rPr>
              <a:t>View</a:t>
            </a:r>
            <a:r>
              <a:rPr lang="en-US" dirty="0" smtClean="0">
                <a:solidFill>
                  <a:schemeClr val="accent3">
                    <a:lumMod val="40000"/>
                    <a:lumOff val="60000"/>
                  </a:schemeClr>
                </a:solidFill>
              </a:rPr>
              <a:t> the Pixar short film, </a:t>
            </a:r>
            <a:r>
              <a:rPr lang="en-US" dirty="0" smtClean="0">
                <a:solidFill>
                  <a:schemeClr val="accent3">
                    <a:lumMod val="40000"/>
                    <a:lumOff val="60000"/>
                  </a:schemeClr>
                </a:solidFill>
                <a:hlinkClick r:id="rId2"/>
              </a:rPr>
              <a:t>”For The Birds”.</a:t>
            </a:r>
            <a:endParaRPr lang="en-US" dirty="0" smtClean="0">
              <a:solidFill>
                <a:schemeClr val="accent3">
                  <a:lumMod val="40000"/>
                  <a:lumOff val="60000"/>
                </a:schemeClr>
              </a:solidFill>
            </a:endParaRPr>
          </a:p>
          <a:p>
            <a:r>
              <a:rPr lang="en-US" dirty="0" smtClean="0">
                <a:solidFill>
                  <a:schemeClr val="accent3">
                    <a:lumMod val="40000"/>
                    <a:lumOff val="60000"/>
                  </a:schemeClr>
                </a:solidFill>
              </a:rPr>
              <a:t>After viewing, share with a neighbor your thoughts on the                                                     potential irony(</a:t>
            </a:r>
            <a:r>
              <a:rPr lang="en-US" dirty="0" err="1" smtClean="0">
                <a:solidFill>
                  <a:schemeClr val="accent3">
                    <a:lumMod val="40000"/>
                    <a:lumOff val="60000"/>
                  </a:schemeClr>
                </a:solidFill>
              </a:rPr>
              <a:t>ies</a:t>
            </a:r>
            <a:r>
              <a:rPr lang="en-US" dirty="0" smtClean="0">
                <a:solidFill>
                  <a:schemeClr val="accent3">
                    <a:lumMod val="40000"/>
                    <a:lumOff val="60000"/>
                  </a:schemeClr>
                </a:solidFill>
              </a:rPr>
              <a:t>) of this film, and listen to the ideas of your peer.</a:t>
            </a:r>
          </a:p>
          <a:p>
            <a:r>
              <a:rPr lang="en-US" b="1" i="1" dirty="0" smtClean="0">
                <a:solidFill>
                  <a:schemeClr val="accent3">
                    <a:lumMod val="40000"/>
                    <a:lumOff val="60000"/>
                  </a:schemeClr>
                </a:solidFill>
              </a:rPr>
              <a:t>Prepare</a:t>
            </a:r>
            <a:r>
              <a:rPr lang="en-US" dirty="0" smtClean="0">
                <a:solidFill>
                  <a:schemeClr val="accent3">
                    <a:lumMod val="40000"/>
                    <a:lumOff val="60000"/>
                  </a:schemeClr>
                </a:solidFill>
              </a:rPr>
              <a:t> to share/discuss as a whole group.</a:t>
            </a:r>
          </a:p>
          <a:p>
            <a:pPr marL="0" indent="0">
              <a:buNone/>
            </a:pPr>
            <a:r>
              <a:rPr lang="en-US" sz="2200" b="1" u="sng" dirty="0" smtClean="0">
                <a:solidFill>
                  <a:schemeClr val="accent3">
                    <a:lumMod val="40000"/>
                    <a:lumOff val="60000"/>
                  </a:schemeClr>
                </a:solidFill>
              </a:rPr>
              <a:t>Whole Group Discussion:</a:t>
            </a:r>
          </a:p>
          <a:p>
            <a:r>
              <a:rPr lang="en-US" dirty="0" smtClean="0">
                <a:solidFill>
                  <a:schemeClr val="accent3">
                    <a:lumMod val="40000"/>
                    <a:lumOff val="60000"/>
                  </a:schemeClr>
                </a:solidFill>
              </a:rPr>
              <a:t>Any </a:t>
            </a:r>
            <a:r>
              <a:rPr lang="en-US" b="1" dirty="0" smtClean="0">
                <a:solidFill>
                  <a:schemeClr val="accent3">
                    <a:lumMod val="40000"/>
                    <a:lumOff val="60000"/>
                  </a:schemeClr>
                </a:solidFill>
              </a:rPr>
              <a:t>verbal</a:t>
            </a:r>
            <a:r>
              <a:rPr lang="en-US" dirty="0" smtClean="0">
                <a:solidFill>
                  <a:schemeClr val="accent3">
                    <a:lumMod val="40000"/>
                    <a:lumOff val="60000"/>
                  </a:schemeClr>
                </a:solidFill>
              </a:rPr>
              <a:t> irony? </a:t>
            </a:r>
          </a:p>
          <a:p>
            <a:r>
              <a:rPr lang="en-US" b="1" dirty="0" smtClean="0">
                <a:solidFill>
                  <a:schemeClr val="accent3">
                    <a:lumMod val="40000"/>
                    <a:lumOff val="60000"/>
                  </a:schemeClr>
                </a:solidFill>
              </a:rPr>
              <a:t>Situational</a:t>
            </a:r>
            <a:r>
              <a:rPr lang="en-US" dirty="0" smtClean="0">
                <a:solidFill>
                  <a:schemeClr val="accent3">
                    <a:lumMod val="40000"/>
                    <a:lumOff val="60000"/>
                  </a:schemeClr>
                </a:solidFill>
              </a:rPr>
              <a:t> irony? </a:t>
            </a:r>
            <a:r>
              <a:rPr lang="en-US" u="sng" dirty="0" smtClean="0">
                <a:solidFill>
                  <a:schemeClr val="accent3">
                    <a:lumMod val="40000"/>
                    <a:lumOff val="60000"/>
                  </a:schemeClr>
                </a:solidFill>
              </a:rPr>
              <a:t>Yes</a:t>
            </a:r>
            <a:r>
              <a:rPr lang="en-US" dirty="0" smtClean="0">
                <a:solidFill>
                  <a:schemeClr val="accent3">
                    <a:lumMod val="40000"/>
                    <a:lumOff val="60000"/>
                  </a:schemeClr>
                </a:solidFill>
              </a:rPr>
              <a:t> = all the little birds apparently want to be alone yet they all end up sitting together on the same wire; also, the big bird wants company but ends up being alienated and isolated; finally, the situational irony includes the little birds trying to dump off the big bird from the wire, sending him down, but in actuality they end up heading in the opposing direction with great force, disturbing their own peace and comfort rather than restoring it (which was their goal!).</a:t>
            </a:r>
          </a:p>
          <a:p>
            <a:r>
              <a:rPr lang="en-US" b="1" dirty="0" smtClean="0">
                <a:solidFill>
                  <a:schemeClr val="accent3">
                    <a:lumMod val="40000"/>
                    <a:lumOff val="60000"/>
                  </a:schemeClr>
                </a:solidFill>
              </a:rPr>
              <a:t>Dramatic</a:t>
            </a:r>
            <a:r>
              <a:rPr lang="en-US" dirty="0" smtClean="0">
                <a:solidFill>
                  <a:schemeClr val="accent3">
                    <a:lumMod val="40000"/>
                    <a:lumOff val="60000"/>
                  </a:schemeClr>
                </a:solidFill>
              </a:rPr>
              <a:t> irony? </a:t>
            </a:r>
            <a:r>
              <a:rPr lang="en-US" u="sng" dirty="0" smtClean="0">
                <a:solidFill>
                  <a:schemeClr val="accent3">
                    <a:lumMod val="40000"/>
                    <a:lumOff val="60000"/>
                  </a:schemeClr>
                </a:solidFill>
              </a:rPr>
              <a:t>Yes</a:t>
            </a:r>
            <a:r>
              <a:rPr lang="en-US" dirty="0" smtClean="0">
                <a:solidFill>
                  <a:schemeClr val="accent3">
                    <a:lumMod val="40000"/>
                    <a:lumOff val="60000"/>
                  </a:schemeClr>
                </a:solidFill>
              </a:rPr>
              <a:t> = The audience realizes before the birds do where they’ll end up once they peck off the big bird’s grip; this incites suspense as well as humor .</a:t>
            </a:r>
            <a:r>
              <a:rPr lang="en-US" dirty="0" smtClean="0">
                <a:solidFill>
                  <a:schemeClr val="accent3">
                    <a:lumMod val="40000"/>
                    <a:lumOff val="60000"/>
                  </a:schemeClr>
                </a:solidFill>
                <a:sym typeface="Wingdings" panose="05000000000000000000" pitchFamily="2" charset="2"/>
              </a:rPr>
              <a:t></a:t>
            </a:r>
            <a:endParaRPr lang="en-US" dirty="0">
              <a:solidFill>
                <a:schemeClr val="accent3">
                  <a:lumMod val="40000"/>
                  <a:lumOff val="60000"/>
                </a:schemeClr>
              </a:solidFill>
            </a:endParaRPr>
          </a:p>
        </p:txBody>
      </p:sp>
      <p:pic>
        <p:nvPicPr>
          <p:cNvPr id="4098" name="Picture 2" descr="http://cdn.icewallpapers.com/var/1567/pixar_birds-1567636-1920x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371601"/>
            <a:ext cx="3342119" cy="208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02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154" y="469831"/>
            <a:ext cx="8072846" cy="1400529"/>
          </a:xfrm>
        </p:spPr>
        <p:txBody>
          <a:bodyPr/>
          <a:lstStyle/>
          <a:p>
            <a:pPr algn="ctr"/>
            <a:r>
              <a:rPr lang="en-US" b="1" dirty="0" smtClean="0">
                <a:solidFill>
                  <a:schemeClr val="accent3">
                    <a:lumMod val="20000"/>
                    <a:lumOff val="80000"/>
                  </a:schemeClr>
                </a:solidFill>
              </a:rPr>
              <a:t>What Type(s) of Irony Am I? Interactive Q &amp; A</a:t>
            </a:r>
            <a:endParaRPr lang="en-US" b="1" dirty="0">
              <a:solidFill>
                <a:schemeClr val="accent3">
                  <a:lumMod val="20000"/>
                  <a:lumOff val="80000"/>
                </a:schemeClr>
              </a:solidFill>
            </a:endParaRPr>
          </a:p>
        </p:txBody>
      </p:sp>
      <p:sp>
        <p:nvSpPr>
          <p:cNvPr id="3" name="Content Placeholder 2"/>
          <p:cNvSpPr>
            <a:spLocks noGrp="1"/>
          </p:cNvSpPr>
          <p:nvPr>
            <p:ph sz="half" idx="1"/>
          </p:nvPr>
        </p:nvSpPr>
        <p:spPr>
          <a:xfrm>
            <a:off x="156754" y="3183771"/>
            <a:ext cx="4639690" cy="5029201"/>
          </a:xfrm>
        </p:spPr>
        <p:txBody>
          <a:bodyPr>
            <a:noAutofit/>
          </a:bodyPr>
          <a:lstStyle/>
          <a:p>
            <a:pPr marL="0" indent="0" algn="ctr">
              <a:buNone/>
            </a:pPr>
            <a:r>
              <a:rPr lang="en-US" sz="3600" dirty="0" smtClean="0">
                <a:solidFill>
                  <a:srgbClr val="FF0000"/>
                </a:solidFill>
              </a:rPr>
              <a:t>Hold up your cards!</a:t>
            </a:r>
          </a:p>
          <a:p>
            <a:r>
              <a:rPr lang="en-US" sz="2800" b="1" i="1" dirty="0" smtClean="0">
                <a:solidFill>
                  <a:schemeClr val="accent3"/>
                </a:solidFill>
              </a:rPr>
              <a:t>Who</a:t>
            </a:r>
            <a:r>
              <a:rPr lang="en-US" sz="2800" b="1" dirty="0" smtClean="0">
                <a:solidFill>
                  <a:schemeClr val="accent3"/>
                </a:solidFill>
              </a:rPr>
              <a:t> is correct?</a:t>
            </a:r>
          </a:p>
          <a:p>
            <a:r>
              <a:rPr lang="en-US" sz="2800" b="1" i="1" dirty="0" smtClean="0">
                <a:solidFill>
                  <a:schemeClr val="accent3"/>
                </a:solidFill>
              </a:rPr>
              <a:t>What</a:t>
            </a:r>
            <a:r>
              <a:rPr lang="en-US" sz="2800" b="1" dirty="0" smtClean="0">
                <a:solidFill>
                  <a:schemeClr val="accent3"/>
                </a:solidFill>
              </a:rPr>
              <a:t> is your </a:t>
            </a:r>
            <a:r>
              <a:rPr lang="en-US" sz="2800" b="1" i="1" dirty="0" smtClean="0">
                <a:solidFill>
                  <a:schemeClr val="accent3"/>
                </a:solidFill>
              </a:rPr>
              <a:t>reasoning</a:t>
            </a:r>
            <a:r>
              <a:rPr lang="en-US" sz="2800" b="1" dirty="0" smtClean="0">
                <a:solidFill>
                  <a:schemeClr val="accent3"/>
                </a:solidFill>
              </a:rPr>
              <a:t>?</a:t>
            </a:r>
          </a:p>
        </p:txBody>
      </p:sp>
      <p:sp>
        <p:nvSpPr>
          <p:cNvPr id="4" name="Content Placeholder 3"/>
          <p:cNvSpPr>
            <a:spLocks noGrp="1"/>
          </p:cNvSpPr>
          <p:nvPr>
            <p:ph sz="half" idx="2"/>
          </p:nvPr>
        </p:nvSpPr>
        <p:spPr>
          <a:xfrm>
            <a:off x="4898572" y="1959429"/>
            <a:ext cx="7293428" cy="4807130"/>
          </a:xfrm>
        </p:spPr>
        <p:txBody>
          <a:bodyPr>
            <a:noAutofit/>
          </a:bodyPr>
          <a:lstStyle/>
          <a:p>
            <a:r>
              <a:rPr lang="en-US" sz="2200" dirty="0" smtClean="0">
                <a:solidFill>
                  <a:schemeClr val="bg2">
                    <a:lumMod val="20000"/>
                    <a:lumOff val="80000"/>
                  </a:schemeClr>
                </a:solidFill>
              </a:rPr>
              <a:t>Here’s where your laminated cards come into play.  Red=verbal, blue=situational, green=dramatic.</a:t>
            </a:r>
          </a:p>
          <a:p>
            <a:r>
              <a:rPr lang="en-US" sz="2200" b="1" i="1" dirty="0" smtClean="0">
                <a:solidFill>
                  <a:schemeClr val="bg2">
                    <a:lumMod val="20000"/>
                    <a:lumOff val="80000"/>
                  </a:schemeClr>
                </a:solidFill>
              </a:rPr>
              <a:t>Hold up </a:t>
            </a:r>
            <a:r>
              <a:rPr lang="en-US" sz="2200" dirty="0" smtClean="0">
                <a:solidFill>
                  <a:schemeClr val="bg2">
                    <a:lumMod val="20000"/>
                    <a:lumOff val="80000"/>
                  </a:schemeClr>
                </a:solidFill>
              </a:rPr>
              <a:t>the appropriate color(s) for the type of irony you feel is being portrayed in each of the following examples. </a:t>
            </a:r>
          </a:p>
          <a:p>
            <a:r>
              <a:rPr lang="en-US" sz="2200" b="1" i="1" dirty="0" smtClean="0">
                <a:solidFill>
                  <a:schemeClr val="bg2">
                    <a:lumMod val="20000"/>
                    <a:lumOff val="80000"/>
                  </a:schemeClr>
                </a:solidFill>
              </a:rPr>
              <a:t>Be prepared to support your answers with reasoning</a:t>
            </a:r>
            <a:r>
              <a:rPr lang="en-US" sz="2200" dirty="0" smtClean="0">
                <a:solidFill>
                  <a:schemeClr val="bg2">
                    <a:lumMod val="20000"/>
                    <a:lumOff val="80000"/>
                  </a:schemeClr>
                </a:solidFill>
              </a:rPr>
              <a:t>: </a:t>
            </a:r>
            <a:r>
              <a:rPr lang="en-US" sz="2200" dirty="0" err="1" smtClean="0">
                <a:solidFill>
                  <a:schemeClr val="bg2">
                    <a:lumMod val="20000"/>
                    <a:lumOff val="80000"/>
                  </a:schemeClr>
                </a:solidFill>
              </a:rPr>
              <a:t>ie</a:t>
            </a:r>
            <a:r>
              <a:rPr lang="en-US" sz="2200" dirty="0" smtClean="0">
                <a:solidFill>
                  <a:schemeClr val="bg2">
                    <a:lumMod val="20000"/>
                    <a:lumOff val="80000"/>
                  </a:schemeClr>
                </a:solidFill>
              </a:rPr>
              <a:t>. what is the expectation versus the reality?  In the case of dramatic irony, what do we know that the other characters don’t?</a:t>
            </a:r>
          </a:p>
          <a:p>
            <a:r>
              <a:rPr lang="en-US" sz="2200" dirty="0" smtClean="0">
                <a:solidFill>
                  <a:schemeClr val="bg2">
                    <a:lumMod val="20000"/>
                    <a:lumOff val="80000"/>
                  </a:schemeClr>
                </a:solidFill>
              </a:rPr>
              <a:t>Ready? Our first example comes from </a:t>
            </a:r>
            <a:r>
              <a:rPr lang="en-US" sz="2200" i="1" dirty="0" smtClean="0">
                <a:solidFill>
                  <a:schemeClr val="bg2">
                    <a:lumMod val="20000"/>
                    <a:lumOff val="80000"/>
                  </a:schemeClr>
                </a:solidFill>
                <a:hlinkClick r:id="rId2"/>
              </a:rPr>
              <a:t>Shrek</a:t>
            </a:r>
            <a:r>
              <a:rPr lang="en-US" sz="2200" dirty="0" smtClean="0">
                <a:solidFill>
                  <a:schemeClr val="bg2">
                    <a:lumMod val="20000"/>
                    <a:lumOff val="80000"/>
                  </a:schemeClr>
                </a:solidFill>
                <a:hlinkClick r:id="rId2"/>
              </a:rPr>
              <a:t>!</a:t>
            </a:r>
            <a:endParaRPr lang="en-US" sz="2200" dirty="0" smtClean="0">
              <a:solidFill>
                <a:schemeClr val="bg2">
                  <a:lumMod val="20000"/>
                  <a:lumOff val="80000"/>
                </a:schemeClr>
              </a:solidFill>
            </a:endParaRPr>
          </a:p>
          <a:p>
            <a:endParaRPr lang="en-US" sz="2200" dirty="0">
              <a:solidFill>
                <a:schemeClr val="bg2">
                  <a:lumMod val="20000"/>
                  <a:lumOff val="80000"/>
                </a:schemeClr>
              </a:solidFill>
            </a:endParaRPr>
          </a:p>
        </p:txBody>
      </p:sp>
      <p:pic>
        <p:nvPicPr>
          <p:cNvPr id="5122" name="Picture 2" descr="http://static.guim.co.uk/sys-images/Technology/Pix/pictures/2008/07/18/DragonShrek4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7" y="379812"/>
            <a:ext cx="4132941" cy="247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9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06" y="269838"/>
            <a:ext cx="9404723" cy="1400530"/>
          </a:xfrm>
        </p:spPr>
        <p:txBody>
          <a:bodyPr/>
          <a:lstStyle/>
          <a:p>
            <a:pPr algn="ctr"/>
            <a:r>
              <a:rPr lang="en-US" sz="4000" b="1" dirty="0">
                <a:solidFill>
                  <a:schemeClr val="accent3">
                    <a:lumMod val="20000"/>
                    <a:lumOff val="80000"/>
                  </a:schemeClr>
                </a:solidFill>
              </a:rPr>
              <a:t>What Type(s) of Irony Am I? Interactive Q &amp; </a:t>
            </a:r>
            <a:r>
              <a:rPr lang="en-US" sz="4000" b="1" dirty="0" smtClean="0">
                <a:solidFill>
                  <a:schemeClr val="accent3">
                    <a:lumMod val="20000"/>
                    <a:lumOff val="80000"/>
                  </a:schemeClr>
                </a:solidFill>
              </a:rPr>
              <a:t>A, Continued</a:t>
            </a:r>
            <a:endParaRPr lang="en-US" sz="4000" i="1" dirty="0"/>
          </a:p>
        </p:txBody>
      </p:sp>
      <p:sp>
        <p:nvSpPr>
          <p:cNvPr id="3" name="Content Placeholder 2"/>
          <p:cNvSpPr>
            <a:spLocks noGrp="1"/>
          </p:cNvSpPr>
          <p:nvPr>
            <p:ph idx="1"/>
          </p:nvPr>
        </p:nvSpPr>
        <p:spPr>
          <a:xfrm>
            <a:off x="998807" y="1764673"/>
            <a:ext cx="3650030" cy="4137363"/>
          </a:xfrm>
        </p:spPr>
        <p:txBody>
          <a:bodyPr>
            <a:normAutofit/>
          </a:bodyPr>
          <a:lstStyle/>
          <a:p>
            <a:r>
              <a:rPr lang="en-US" sz="2800" dirty="0" smtClean="0">
                <a:solidFill>
                  <a:schemeClr val="accent3"/>
                </a:solidFill>
              </a:rPr>
              <a:t>Listen to an audio </a:t>
            </a:r>
            <a:r>
              <a:rPr lang="en-US" sz="2800" dirty="0" smtClean="0">
                <a:solidFill>
                  <a:schemeClr val="accent3"/>
                </a:solidFill>
                <a:hlinkClick r:id="rId2"/>
              </a:rPr>
              <a:t>performance </a:t>
            </a:r>
            <a:r>
              <a:rPr lang="en-US" sz="2800" dirty="0" smtClean="0">
                <a:solidFill>
                  <a:schemeClr val="accent3"/>
                </a:solidFill>
              </a:rPr>
              <a:t>of </a:t>
            </a:r>
            <a:r>
              <a:rPr lang="en-US" sz="2800" dirty="0" err="1" smtClean="0">
                <a:solidFill>
                  <a:schemeClr val="accent3"/>
                </a:solidFill>
              </a:rPr>
              <a:t>Shel</a:t>
            </a:r>
            <a:r>
              <a:rPr lang="en-US" sz="2800" dirty="0" smtClean="0">
                <a:solidFill>
                  <a:schemeClr val="accent3"/>
                </a:solidFill>
              </a:rPr>
              <a:t> Silverstein’s “Messy Room”.</a:t>
            </a:r>
          </a:p>
          <a:p>
            <a:pPr marL="0" indent="0">
              <a:buNone/>
            </a:pPr>
            <a:endParaRPr lang="en-US" sz="2800" dirty="0" smtClean="0">
              <a:solidFill>
                <a:schemeClr val="accent3"/>
              </a:solidFill>
            </a:endParaRPr>
          </a:p>
          <a:p>
            <a:r>
              <a:rPr lang="en-US" sz="2800" dirty="0" smtClean="0">
                <a:solidFill>
                  <a:schemeClr val="accent3"/>
                </a:solidFill>
              </a:rPr>
              <a:t>Put up your colors(s) as soon as you decide!</a:t>
            </a:r>
          </a:p>
          <a:p>
            <a:pPr marL="0" indent="0">
              <a:buNone/>
            </a:pPr>
            <a:endParaRPr lang="en-US" sz="2200" dirty="0">
              <a:solidFill>
                <a:schemeClr val="accent3"/>
              </a:solidFill>
            </a:endParaRPr>
          </a:p>
        </p:txBody>
      </p:sp>
      <p:pic>
        <p:nvPicPr>
          <p:cNvPr id="6146" name="Picture 2" descr="http://thesummitsf.files.wordpress.com/2010/09/5032371993_b29ee26154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44590" y="1670367"/>
            <a:ext cx="5612648" cy="490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79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106" y="230649"/>
            <a:ext cx="9404723" cy="1400530"/>
          </a:xfrm>
        </p:spPr>
        <p:txBody>
          <a:bodyPr/>
          <a:lstStyle/>
          <a:p>
            <a:pPr algn="ctr"/>
            <a:r>
              <a:rPr lang="en-US" sz="4000" b="1" dirty="0">
                <a:solidFill>
                  <a:schemeClr val="accent3">
                    <a:lumMod val="20000"/>
                    <a:lumOff val="80000"/>
                  </a:schemeClr>
                </a:solidFill>
              </a:rPr>
              <a:t>What Type(s) of Irony Am I? Interactive Q &amp; A, Continued</a:t>
            </a:r>
            <a:endParaRPr lang="en-US" sz="4000" dirty="0"/>
          </a:p>
        </p:txBody>
      </p:sp>
      <p:sp>
        <p:nvSpPr>
          <p:cNvPr id="3" name="Content Placeholder 2"/>
          <p:cNvSpPr>
            <a:spLocks noGrp="1"/>
          </p:cNvSpPr>
          <p:nvPr>
            <p:ph idx="1"/>
          </p:nvPr>
        </p:nvSpPr>
        <p:spPr>
          <a:xfrm>
            <a:off x="209005" y="1828800"/>
            <a:ext cx="7053943" cy="4480559"/>
          </a:xfrm>
        </p:spPr>
        <p:txBody>
          <a:bodyPr>
            <a:normAutofit/>
          </a:bodyPr>
          <a:lstStyle/>
          <a:p>
            <a:r>
              <a:rPr lang="en-US" sz="2200" dirty="0" smtClean="0">
                <a:solidFill>
                  <a:schemeClr val="bg2">
                    <a:lumMod val="20000"/>
                    <a:lumOff val="80000"/>
                  </a:schemeClr>
                </a:solidFill>
                <a:hlinkClick r:id="rId2"/>
              </a:rPr>
              <a:t>“Titanic” boarding scene</a:t>
            </a:r>
            <a:endParaRPr lang="en-US" sz="2200" dirty="0" smtClean="0">
              <a:solidFill>
                <a:schemeClr val="bg2">
                  <a:lumMod val="20000"/>
                  <a:lumOff val="80000"/>
                </a:schemeClr>
              </a:solidFill>
            </a:endParaRPr>
          </a:p>
          <a:p>
            <a:endParaRPr lang="en-US" sz="2200" dirty="0">
              <a:solidFill>
                <a:schemeClr val="bg2">
                  <a:lumMod val="20000"/>
                  <a:lumOff val="80000"/>
                </a:schemeClr>
              </a:solidFill>
            </a:endParaRPr>
          </a:p>
          <a:p>
            <a:pPr marL="0" indent="0">
              <a:buNone/>
            </a:pPr>
            <a:r>
              <a:rPr lang="en-US" sz="3600" b="1" u="sng" dirty="0" smtClean="0">
                <a:solidFill>
                  <a:schemeClr val="bg2">
                    <a:lumMod val="20000"/>
                    <a:lumOff val="80000"/>
                  </a:schemeClr>
                </a:solidFill>
              </a:rPr>
              <a:t>Red, blue, or green</a:t>
            </a:r>
            <a:r>
              <a:rPr lang="en-US" sz="3600" dirty="0" smtClean="0">
                <a:solidFill>
                  <a:schemeClr val="bg2">
                    <a:lumMod val="20000"/>
                    <a:lumOff val="80000"/>
                  </a:schemeClr>
                </a:solidFill>
              </a:rPr>
              <a:t>?</a:t>
            </a:r>
          </a:p>
          <a:p>
            <a:r>
              <a:rPr lang="en-US" sz="2400" dirty="0" smtClean="0">
                <a:solidFill>
                  <a:schemeClr val="bg2">
                    <a:lumMod val="20000"/>
                    <a:lumOff val="80000"/>
                  </a:schemeClr>
                </a:solidFill>
              </a:rPr>
              <a:t>Can you explain why?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1" y="1828800"/>
            <a:ext cx="5734684" cy="3719795"/>
          </a:xfrm>
          <a:prstGeom prst="rect">
            <a:avLst/>
          </a:prstGeom>
        </p:spPr>
      </p:pic>
    </p:spTree>
    <p:extLst>
      <p:ext uri="{BB962C8B-B14F-4D97-AF65-F5344CB8AC3E}">
        <p14:creationId xmlns:p14="http://schemas.microsoft.com/office/powerpoint/2010/main" val="293179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1" y="113083"/>
            <a:ext cx="9404723" cy="1400530"/>
          </a:xfrm>
        </p:spPr>
        <p:txBody>
          <a:bodyPr/>
          <a:lstStyle/>
          <a:p>
            <a:pPr algn="ctr"/>
            <a:r>
              <a:rPr lang="en-US" sz="4000" b="1" dirty="0">
                <a:solidFill>
                  <a:schemeClr val="accent3">
                    <a:lumMod val="20000"/>
                    <a:lumOff val="80000"/>
                  </a:schemeClr>
                </a:solidFill>
              </a:rPr>
              <a:t>What Type(s) of Irony Am I? Interactive Q &amp; A, </a:t>
            </a:r>
            <a:r>
              <a:rPr lang="en-US" sz="4000" b="1" dirty="0" smtClean="0">
                <a:solidFill>
                  <a:schemeClr val="accent3">
                    <a:lumMod val="20000"/>
                    <a:lumOff val="80000"/>
                  </a:schemeClr>
                </a:solidFill>
              </a:rPr>
              <a:t>Final Example</a:t>
            </a:r>
            <a:endParaRPr lang="en-US" sz="4000" dirty="0"/>
          </a:p>
        </p:txBody>
      </p:sp>
      <p:sp>
        <p:nvSpPr>
          <p:cNvPr id="3" name="Content Placeholder 2"/>
          <p:cNvSpPr>
            <a:spLocks noGrp="1"/>
          </p:cNvSpPr>
          <p:nvPr>
            <p:ph sz="half" idx="1"/>
          </p:nvPr>
        </p:nvSpPr>
        <p:spPr>
          <a:xfrm>
            <a:off x="179454" y="1779227"/>
            <a:ext cx="6753497" cy="5187633"/>
          </a:xfrm>
        </p:spPr>
        <p:txBody>
          <a:bodyPr>
            <a:normAutofit/>
          </a:bodyPr>
          <a:lstStyle/>
          <a:p>
            <a:r>
              <a:rPr lang="en-US" sz="2200" b="1" dirty="0" smtClean="0"/>
              <a:t>Scene from </a:t>
            </a:r>
            <a:r>
              <a:rPr lang="en-US" sz="2200" b="1" i="1" dirty="0" smtClean="0">
                <a:hlinkClick r:id="rId2"/>
              </a:rPr>
              <a:t>Toy Story</a:t>
            </a:r>
            <a:endParaRPr lang="en-US" sz="2200" b="1" u="sng" dirty="0" smtClean="0">
              <a:hlinkClick r:id="rId2"/>
            </a:endParaRPr>
          </a:p>
          <a:p>
            <a:r>
              <a:rPr lang="en-US" sz="2200" b="1" dirty="0" smtClean="0"/>
              <a:t>Hold up your color(s) as soon as you have an   idea during this 3 minute clip</a:t>
            </a:r>
          </a:p>
          <a:p>
            <a:r>
              <a:rPr lang="en-US" sz="2200" b="1" dirty="0" smtClean="0"/>
              <a:t> What color(s) do we see the most? </a:t>
            </a:r>
          </a:p>
          <a:p>
            <a:endParaRPr lang="en-US" sz="2200" b="1" dirty="0"/>
          </a:p>
          <a:p>
            <a:pPr marL="0" indent="0">
              <a:buNone/>
            </a:pPr>
            <a:endParaRPr lang="en-US" sz="2200" b="1" dirty="0" smtClean="0"/>
          </a:p>
          <a:p>
            <a:r>
              <a:rPr lang="en-US" sz="2200" b="1" dirty="0" smtClean="0"/>
              <a:t>Yes, this one clip involves </a:t>
            </a:r>
            <a:r>
              <a:rPr lang="en-US" sz="2200" b="1" u="sng" dirty="0" smtClean="0"/>
              <a:t>ALL THREE TYPES</a:t>
            </a:r>
            <a:r>
              <a:rPr lang="en-US" sz="2200" b="1" dirty="0" smtClean="0"/>
              <a:t> of irony. But how?</a:t>
            </a:r>
          </a:p>
        </p:txBody>
      </p:sp>
      <p:pic>
        <p:nvPicPr>
          <p:cNvPr id="11266" name="Picture 2" descr="http://shoutitforlife.com/wp-content/uploads/2011/11/Toy-Story-Characters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32951" y="1858781"/>
            <a:ext cx="5044189" cy="371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228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3226" y="465115"/>
            <a:ext cx="6631217" cy="2834301"/>
          </a:xfrm>
        </p:spPr>
        <p:txBody>
          <a:bodyPr anchor="t"/>
          <a:lstStyle/>
          <a:p>
            <a:pPr algn="ctr"/>
            <a:r>
              <a:rPr lang="en-US" sz="6000" b="1" dirty="0" smtClean="0"/>
              <a:t>We are surrounded by irony.</a:t>
            </a:r>
            <a:endParaRPr lang="en-US" sz="6000" b="1" dirty="0"/>
          </a:p>
        </p:txBody>
      </p:sp>
      <p:sp>
        <p:nvSpPr>
          <p:cNvPr id="3" name="Subtitle 2"/>
          <p:cNvSpPr>
            <a:spLocks noGrp="1"/>
          </p:cNvSpPr>
          <p:nvPr>
            <p:ph type="subTitle" idx="1"/>
          </p:nvPr>
        </p:nvSpPr>
        <p:spPr>
          <a:xfrm>
            <a:off x="1532586" y="5743977"/>
            <a:ext cx="8957255" cy="1114023"/>
          </a:xfrm>
        </p:spPr>
        <p:txBody>
          <a:bodyPr>
            <a:normAutofit/>
          </a:bodyPr>
          <a:lstStyle/>
          <a:p>
            <a:pPr algn="ctr"/>
            <a:r>
              <a:rPr lang="en-US" sz="3000" b="1" i="1" dirty="0" smtClean="0"/>
              <a:t>You already use it, hear, think about, or see it on a daily basis….</a:t>
            </a:r>
            <a:endParaRPr lang="en-US" sz="3000" b="1" i="1" dirty="0"/>
          </a:p>
        </p:txBody>
      </p:sp>
      <p:pic>
        <p:nvPicPr>
          <p:cNvPr id="2052" name="Picture 4" descr="http://www.paulspond.com/images/irony.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9131" y="357388"/>
            <a:ext cx="3707714" cy="26965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265.imageshack.us/img265/5243/picdump22bc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0823" y="1936490"/>
            <a:ext cx="2231747" cy="29720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131" y="4058068"/>
            <a:ext cx="1724368" cy="800219"/>
          </a:xfrm>
          <a:prstGeom prst="rect">
            <a:avLst/>
          </a:prstGeom>
          <a:noFill/>
        </p:spPr>
        <p:txBody>
          <a:bodyPr wrap="square" rtlCol="0">
            <a:spAutoFit/>
          </a:bodyPr>
          <a:lstStyle/>
          <a:p>
            <a:pPr algn="ctr"/>
            <a:r>
              <a:rPr lang="en-US" sz="2300" b="1" i="1" dirty="0" smtClean="0">
                <a:solidFill>
                  <a:schemeClr val="accent1">
                    <a:lumMod val="20000"/>
                    <a:lumOff val="80000"/>
                  </a:schemeClr>
                </a:solidFill>
              </a:rPr>
              <a:t>Mean Girls</a:t>
            </a:r>
            <a:r>
              <a:rPr lang="en-US" sz="2300" b="1" dirty="0" smtClean="0">
                <a:solidFill>
                  <a:schemeClr val="accent1">
                    <a:lumMod val="20000"/>
                    <a:lumOff val="80000"/>
                  </a:schemeClr>
                </a:solidFill>
              </a:rPr>
              <a:t> </a:t>
            </a:r>
            <a:r>
              <a:rPr lang="en-US" sz="2300" b="1" dirty="0" smtClean="0">
                <a:solidFill>
                  <a:schemeClr val="accent1">
                    <a:lumMod val="20000"/>
                    <a:lumOff val="80000"/>
                  </a:schemeClr>
                </a:solidFill>
                <a:hlinkClick r:id="rId5"/>
              </a:rPr>
              <a:t>clip</a:t>
            </a:r>
            <a:endParaRPr lang="en-US" sz="2300" b="1" i="1" dirty="0">
              <a:solidFill>
                <a:schemeClr val="accent1">
                  <a:lumMod val="20000"/>
                  <a:lumOff val="80000"/>
                </a:schemeClr>
              </a:solidFill>
            </a:endParaRPr>
          </a:p>
        </p:txBody>
      </p:sp>
      <p:pic>
        <p:nvPicPr>
          <p:cNvPr id="8" name="Picture 2" descr="http://1.bp.blogspot.com/_xsaOeIfcgO4/TLDbHtGZirI/AAAAAAAAARA/BxgjUwySaC8/s1600/IronyTyp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312" y="3352675"/>
            <a:ext cx="6629400" cy="214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2362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226" y="401826"/>
            <a:ext cx="9559204" cy="1068946"/>
          </a:xfrm>
        </p:spPr>
        <p:txBody>
          <a:bodyPr/>
          <a:lstStyle/>
          <a:p>
            <a:r>
              <a:rPr lang="en-US" sz="4500" b="1" dirty="0" smtClean="0"/>
              <a:t>General Definition of Irony</a:t>
            </a:r>
            <a:endParaRPr lang="en-US" sz="4500" b="1" dirty="0"/>
          </a:p>
        </p:txBody>
      </p:sp>
      <p:sp>
        <p:nvSpPr>
          <p:cNvPr id="4" name="Content Placeholder 3"/>
          <p:cNvSpPr>
            <a:spLocks noGrp="1"/>
          </p:cNvSpPr>
          <p:nvPr>
            <p:ph sz="half" idx="2"/>
          </p:nvPr>
        </p:nvSpPr>
        <p:spPr>
          <a:xfrm>
            <a:off x="6135757" y="1338469"/>
            <a:ext cx="5791200" cy="5380383"/>
          </a:xfrm>
        </p:spPr>
        <p:txBody>
          <a:bodyPr>
            <a:normAutofit/>
          </a:bodyPr>
          <a:lstStyle/>
          <a:p>
            <a:pPr marL="0" indent="0" algn="ctr">
              <a:buNone/>
            </a:pPr>
            <a:r>
              <a:rPr lang="en-US" sz="2800" dirty="0"/>
              <a:t>Irony is an expression of meaning using language that normally signifies the opposite; often used for humorous or sarcastic effect.  In a nutshell, irony is the difference between appearance and reality.</a:t>
            </a:r>
          </a:p>
          <a:p>
            <a:pPr marL="0" indent="0" algn="ctr">
              <a:buNone/>
            </a:pPr>
            <a:endParaRPr lang="en-US" sz="2800" dirty="0"/>
          </a:p>
          <a:p>
            <a:pPr marL="0" indent="0" algn="ctr">
              <a:buNone/>
            </a:pPr>
            <a:r>
              <a:rPr lang="en-US" sz="3600" dirty="0"/>
              <a:t>It comes in 3 forms</a:t>
            </a:r>
            <a:r>
              <a:rPr lang="en-US" sz="3600" dirty="0" smtClean="0"/>
              <a:t>.</a:t>
            </a:r>
            <a:endParaRPr lang="en-US" sz="3600" dirty="0"/>
          </a:p>
        </p:txBody>
      </p:sp>
      <p:pic>
        <p:nvPicPr>
          <p:cNvPr id="7" name="Picture 2" descr="http://ak-hdl.buzzfed.com/static/enhanced/webdr02/2013/4/1/17/enhanced-buzz-24252-1364850065-2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92163" y="1498416"/>
            <a:ext cx="4706937" cy="47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48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93374"/>
            <a:ext cx="9790965" cy="1195778"/>
          </a:xfrm>
        </p:spPr>
        <p:txBody>
          <a:bodyPr/>
          <a:lstStyle/>
          <a:p>
            <a:r>
              <a:rPr lang="en-US" sz="6500" b="1" dirty="0" smtClean="0"/>
              <a:t>Verbal Irony</a:t>
            </a:r>
            <a:endParaRPr lang="en-US" sz="6500" b="1" dirty="0"/>
          </a:p>
        </p:txBody>
      </p:sp>
      <p:sp>
        <p:nvSpPr>
          <p:cNvPr id="3" name="Content Placeholder 2"/>
          <p:cNvSpPr>
            <a:spLocks noGrp="1"/>
          </p:cNvSpPr>
          <p:nvPr>
            <p:ph sz="half" idx="1"/>
          </p:nvPr>
        </p:nvSpPr>
        <p:spPr>
          <a:xfrm>
            <a:off x="198061" y="1363208"/>
            <a:ext cx="7227975" cy="5280339"/>
          </a:xfrm>
        </p:spPr>
        <p:txBody>
          <a:bodyPr>
            <a:normAutofit/>
          </a:bodyPr>
          <a:lstStyle/>
          <a:p>
            <a:r>
              <a:rPr lang="en-US" sz="2500" dirty="0">
                <a:solidFill>
                  <a:schemeClr val="bg2">
                    <a:lumMod val="20000"/>
                    <a:lumOff val="80000"/>
                  </a:schemeClr>
                </a:solidFill>
              </a:rPr>
              <a:t>TED-Ed Verbal Irony </a:t>
            </a:r>
            <a:r>
              <a:rPr lang="en-US" sz="2500" dirty="0">
                <a:solidFill>
                  <a:schemeClr val="bg2">
                    <a:lumMod val="20000"/>
                    <a:lumOff val="80000"/>
                  </a:schemeClr>
                </a:solidFill>
                <a:hlinkClick r:id="rId2"/>
              </a:rPr>
              <a:t>Lesson </a:t>
            </a:r>
            <a:r>
              <a:rPr lang="en-US" sz="2500" dirty="0">
                <a:solidFill>
                  <a:schemeClr val="bg2">
                    <a:lumMod val="20000"/>
                    <a:lumOff val="80000"/>
                  </a:schemeClr>
                </a:solidFill>
              </a:rPr>
              <a:t>(3.5 min</a:t>
            </a:r>
            <a:r>
              <a:rPr lang="en-US" sz="2500" dirty="0" smtClean="0">
                <a:solidFill>
                  <a:schemeClr val="bg2">
                    <a:lumMod val="20000"/>
                    <a:lumOff val="80000"/>
                  </a:schemeClr>
                </a:solidFill>
              </a:rPr>
              <a:t>.)</a:t>
            </a:r>
          </a:p>
          <a:p>
            <a:pPr marL="0" indent="0">
              <a:buNone/>
            </a:pPr>
            <a:endParaRPr lang="en-US" sz="2500" dirty="0" smtClean="0">
              <a:solidFill>
                <a:schemeClr val="bg2">
                  <a:lumMod val="20000"/>
                  <a:lumOff val="80000"/>
                </a:schemeClr>
              </a:solidFill>
            </a:endParaRPr>
          </a:p>
          <a:p>
            <a:r>
              <a:rPr lang="en-US" sz="2800" dirty="0" smtClean="0">
                <a:solidFill>
                  <a:schemeClr val="bg2">
                    <a:lumMod val="20000"/>
                    <a:lumOff val="80000"/>
                  </a:schemeClr>
                </a:solidFill>
              </a:rPr>
              <a:t>What is said is the </a:t>
            </a:r>
            <a:r>
              <a:rPr lang="en-US" sz="2800" b="1" i="1" dirty="0" smtClean="0">
                <a:solidFill>
                  <a:schemeClr val="bg2">
                    <a:lumMod val="20000"/>
                    <a:lumOff val="80000"/>
                  </a:schemeClr>
                </a:solidFill>
              </a:rPr>
              <a:t>opposite</a:t>
            </a:r>
            <a:r>
              <a:rPr lang="en-US" sz="2800" dirty="0" smtClean="0">
                <a:solidFill>
                  <a:schemeClr val="bg2">
                    <a:lumMod val="20000"/>
                    <a:lumOff val="80000"/>
                  </a:schemeClr>
                </a:solidFill>
              </a:rPr>
              <a:t> of what is meant (focus is on </a:t>
            </a:r>
            <a:r>
              <a:rPr lang="en-US" sz="2800" i="1" dirty="0" smtClean="0">
                <a:solidFill>
                  <a:schemeClr val="bg2">
                    <a:lumMod val="20000"/>
                    <a:lumOff val="80000"/>
                  </a:schemeClr>
                </a:solidFill>
              </a:rPr>
              <a:t>language</a:t>
            </a:r>
            <a:r>
              <a:rPr lang="en-US" sz="2800" dirty="0" smtClean="0">
                <a:solidFill>
                  <a:schemeClr val="bg2">
                    <a:lumMod val="20000"/>
                    <a:lumOff val="80000"/>
                  </a:schemeClr>
                </a:solidFill>
              </a:rPr>
              <a:t>).</a:t>
            </a:r>
          </a:p>
          <a:p>
            <a:r>
              <a:rPr lang="en-US" sz="2800" dirty="0" smtClean="0">
                <a:solidFill>
                  <a:schemeClr val="bg2">
                    <a:lumMod val="20000"/>
                    <a:lumOff val="80000"/>
                  </a:schemeClr>
                </a:solidFill>
              </a:rPr>
              <a:t>Often synonymous with sarcasm</a:t>
            </a:r>
          </a:p>
          <a:p>
            <a:r>
              <a:rPr lang="en-US" sz="2800" dirty="0" smtClean="0">
                <a:solidFill>
                  <a:schemeClr val="bg2">
                    <a:lumMod val="20000"/>
                    <a:lumOff val="80000"/>
                  </a:schemeClr>
                </a:solidFill>
              </a:rPr>
              <a:t>Verbal irony is not always sarcastic, as it does not necessarily have a negative attitude (which sarcasm </a:t>
            </a:r>
            <a:r>
              <a:rPr lang="en-US" sz="2800" i="1" dirty="0" smtClean="0">
                <a:solidFill>
                  <a:schemeClr val="bg2">
                    <a:lumMod val="20000"/>
                    <a:lumOff val="80000"/>
                  </a:schemeClr>
                </a:solidFill>
              </a:rPr>
              <a:t>always </a:t>
            </a:r>
            <a:r>
              <a:rPr lang="en-US" sz="2800" dirty="0" smtClean="0">
                <a:solidFill>
                  <a:schemeClr val="bg2">
                    <a:lumMod val="20000"/>
                    <a:lumOff val="80000"/>
                  </a:schemeClr>
                </a:solidFill>
              </a:rPr>
              <a:t>involves).</a:t>
            </a:r>
          </a:p>
        </p:txBody>
      </p:sp>
      <p:pic>
        <p:nvPicPr>
          <p:cNvPr id="3076" name="Picture 4" descr="http://www.pamelaheath.com/picts/Gravit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09618" y="93374"/>
            <a:ext cx="3329492" cy="3329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erbal irony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888" y="3643628"/>
            <a:ext cx="4179392" cy="292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7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817" y="326570"/>
            <a:ext cx="7306005" cy="979715"/>
          </a:xfrm>
        </p:spPr>
        <p:txBody>
          <a:bodyPr/>
          <a:lstStyle/>
          <a:p>
            <a:r>
              <a:rPr lang="en-US" sz="5400" b="1" dirty="0" smtClean="0">
                <a:solidFill>
                  <a:schemeClr val="accent3">
                    <a:lumMod val="40000"/>
                    <a:lumOff val="60000"/>
                  </a:schemeClr>
                </a:solidFill>
              </a:rPr>
              <a:t>Analyzing Examples  </a:t>
            </a:r>
            <a:endParaRPr lang="en-US" sz="5400" b="1" dirty="0">
              <a:solidFill>
                <a:schemeClr val="accent3">
                  <a:lumMod val="40000"/>
                  <a:lumOff val="60000"/>
                </a:schemeClr>
              </a:solidFill>
            </a:endParaRPr>
          </a:p>
        </p:txBody>
      </p:sp>
      <p:sp>
        <p:nvSpPr>
          <p:cNvPr id="3" name="Content Placeholder 2"/>
          <p:cNvSpPr>
            <a:spLocks noGrp="1"/>
          </p:cNvSpPr>
          <p:nvPr>
            <p:ph idx="1"/>
          </p:nvPr>
        </p:nvSpPr>
        <p:spPr>
          <a:xfrm>
            <a:off x="4506686" y="1306285"/>
            <a:ext cx="7367451" cy="5551713"/>
          </a:xfrm>
        </p:spPr>
        <p:txBody>
          <a:bodyPr>
            <a:normAutofit/>
          </a:bodyPr>
          <a:lstStyle/>
          <a:p>
            <a:pPr marL="0" indent="0">
              <a:buNone/>
            </a:pPr>
            <a:endParaRPr lang="en-US" sz="2400" b="1" i="1" dirty="0" smtClean="0"/>
          </a:p>
          <a:p>
            <a:pPr marL="0" indent="0">
              <a:buNone/>
            </a:pPr>
            <a:r>
              <a:rPr lang="en-US" sz="2400" b="1" i="1" dirty="0" smtClean="0"/>
              <a:t>Discuss</a:t>
            </a:r>
            <a:r>
              <a:rPr lang="en-US" sz="2400" dirty="0" smtClean="0"/>
              <a:t> with a partner or team of 3 each of the images to the left.  Address the following and be </a:t>
            </a:r>
            <a:r>
              <a:rPr lang="en-US" sz="2400" u="sng" dirty="0" smtClean="0"/>
              <a:t>prepared to share your conclusions as a class</a:t>
            </a:r>
            <a:r>
              <a:rPr lang="en-US" sz="2400" dirty="0" smtClean="0"/>
              <a:t> .</a:t>
            </a:r>
          </a:p>
          <a:p>
            <a:pPr marL="0" indent="0">
              <a:buNone/>
            </a:pPr>
            <a:endParaRPr lang="en-US" sz="2400" dirty="0" smtClean="0"/>
          </a:p>
          <a:p>
            <a:r>
              <a:rPr lang="en-US" sz="2400" dirty="0" smtClean="0"/>
              <a:t>Are these examples of </a:t>
            </a:r>
            <a:r>
              <a:rPr lang="en-US" sz="2400" b="1" dirty="0" smtClean="0"/>
              <a:t>verbal</a:t>
            </a:r>
            <a:r>
              <a:rPr lang="en-US" sz="2400" dirty="0" smtClean="0"/>
              <a:t> </a:t>
            </a:r>
            <a:r>
              <a:rPr lang="en-US" sz="2400" b="1" dirty="0" smtClean="0"/>
              <a:t>irony</a:t>
            </a:r>
            <a:r>
              <a:rPr lang="en-US" sz="2400" dirty="0" smtClean="0"/>
              <a:t>? </a:t>
            </a:r>
            <a:r>
              <a:rPr lang="en-US" sz="2400" b="1" i="1" dirty="0" smtClean="0"/>
              <a:t>Why/not</a:t>
            </a:r>
            <a:r>
              <a:rPr lang="en-US" sz="2400" dirty="0" smtClean="0"/>
              <a:t>?</a:t>
            </a:r>
          </a:p>
          <a:p>
            <a:r>
              <a:rPr lang="en-US" sz="2400" b="1" u="sng" dirty="0" smtClean="0"/>
              <a:t>IF</a:t>
            </a:r>
            <a:r>
              <a:rPr lang="en-US" sz="2400" dirty="0" smtClean="0"/>
              <a:t> verbal irony, what do the </a:t>
            </a:r>
            <a:r>
              <a:rPr lang="en-US" sz="2400" b="1" i="1" dirty="0" smtClean="0"/>
              <a:t>words mean </a:t>
            </a:r>
            <a:r>
              <a:rPr lang="en-US" sz="2400" dirty="0" smtClean="0"/>
              <a:t>at face value (words only)?</a:t>
            </a:r>
          </a:p>
          <a:p>
            <a:r>
              <a:rPr lang="en-US" sz="2400" b="1" u="sng" dirty="0"/>
              <a:t>IF</a:t>
            </a:r>
            <a:r>
              <a:rPr lang="en-US" sz="2400" dirty="0"/>
              <a:t> </a:t>
            </a:r>
            <a:r>
              <a:rPr lang="en-US" sz="2400" dirty="0" smtClean="0"/>
              <a:t>irony</a:t>
            </a:r>
            <a:r>
              <a:rPr lang="en-US" sz="2400" dirty="0"/>
              <a:t>, what </a:t>
            </a:r>
            <a:r>
              <a:rPr lang="en-US" sz="2400" dirty="0" smtClean="0"/>
              <a:t>is the actual </a:t>
            </a:r>
            <a:r>
              <a:rPr lang="en-US" sz="2400" b="1" i="1" dirty="0" smtClean="0"/>
              <a:t>intention of the statement</a:t>
            </a:r>
            <a:r>
              <a:rPr lang="en-US" sz="2400" dirty="0" smtClean="0"/>
              <a:t>? </a:t>
            </a:r>
            <a:r>
              <a:rPr lang="en-US" sz="2400" u="sng" dirty="0" smtClean="0"/>
              <a:t>How can you tell</a:t>
            </a:r>
            <a:r>
              <a:rPr lang="en-US" sz="2400" dirty="0" smtClean="0"/>
              <a:t>?</a:t>
            </a:r>
          </a:p>
        </p:txBody>
      </p:sp>
      <p:pic>
        <p:nvPicPr>
          <p:cNvPr id="1026" name="Picture 2" descr="http://3.bp.blogspot.com/-774VbBco3jk/UQAYTSq9oMI/AAAAAAAAGjg/sfuKnNy-LS0/s1600/firing+squ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19" y="65314"/>
            <a:ext cx="3692466" cy="2898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BC36ahdEwoI/TW_JHcPCCyI/AAAAAAAABxA/6iJSkJM6krs/s1600/Chicken%2BSoup%2Bgrandmothers%2B5%2B-%2Bname%2Bsuggestions.jpg"/>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4045" y="3080559"/>
            <a:ext cx="3453013" cy="360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3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6" y="211623"/>
            <a:ext cx="6544491" cy="1820219"/>
          </a:xfrm>
        </p:spPr>
        <p:txBody>
          <a:bodyPr/>
          <a:lstStyle/>
          <a:p>
            <a:r>
              <a:rPr lang="en-US" b="1" dirty="0" smtClean="0"/>
              <a:t>Yes! Both are Examples of Verbal Irony…</a:t>
            </a:r>
            <a:endParaRPr lang="en-US" sz="4000" b="1" dirty="0"/>
          </a:p>
        </p:txBody>
      </p:sp>
      <p:pic>
        <p:nvPicPr>
          <p:cNvPr id="5" name="Picture 2" descr="http://3.bp.blogspot.com/-774VbBco3jk/UQAYTSq9oMI/AAAAAAAAGjg/sfuKnNy-LS0/s1600/firing+squad.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03312" y="1792793"/>
            <a:ext cx="4213271" cy="3307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1.bp.blogspot.com/-BC36ahdEwoI/TW_JHcPCCyI/AAAAAAAABxA/6iJSkJM6krs/s1600/Chicken%2BSoup%2Bgrandmothers%2B5%2B-%2Bname%2Bsuggestions.jpg"/>
          <p:cNvPicPr>
            <a:picLocks noGrp="1" noChangeAspect="1" noChangeArrowheads="1"/>
          </p:cNvPicPr>
          <p:nvPr>
            <p:ph sz="half" idx="2"/>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05747" y="168153"/>
            <a:ext cx="3567634" cy="3727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3690" y="5199922"/>
            <a:ext cx="6662057" cy="1446550"/>
          </a:xfrm>
          <a:prstGeom prst="rect">
            <a:avLst/>
          </a:prstGeom>
          <a:noFill/>
        </p:spPr>
        <p:txBody>
          <a:bodyPr wrap="square" rtlCol="0">
            <a:spAutoFit/>
          </a:bodyPr>
          <a:lstStyle/>
          <a:p>
            <a:r>
              <a:rPr lang="en-US" sz="2200" dirty="0" smtClean="0">
                <a:solidFill>
                  <a:schemeClr val="accent6">
                    <a:lumMod val="20000"/>
                    <a:lumOff val="80000"/>
                  </a:schemeClr>
                </a:solidFill>
              </a:rPr>
              <a:t>The words imply nothing could be better than what is happening; being lined up and tied for certain execution implies there could be nothing worse, however.</a:t>
            </a:r>
            <a:endParaRPr lang="en-US" sz="2200" dirty="0">
              <a:solidFill>
                <a:schemeClr val="accent6">
                  <a:lumMod val="20000"/>
                  <a:lumOff val="80000"/>
                </a:schemeClr>
              </a:solidFill>
            </a:endParaRPr>
          </a:p>
        </p:txBody>
      </p:sp>
      <p:sp>
        <p:nvSpPr>
          <p:cNvPr id="8" name="TextBox 7"/>
          <p:cNvSpPr txBox="1"/>
          <p:nvPr/>
        </p:nvSpPr>
        <p:spPr>
          <a:xfrm>
            <a:off x="6805747" y="3895532"/>
            <a:ext cx="5212082" cy="2800767"/>
          </a:xfrm>
          <a:prstGeom prst="rect">
            <a:avLst/>
          </a:prstGeom>
          <a:noFill/>
        </p:spPr>
        <p:txBody>
          <a:bodyPr wrap="square" rtlCol="0">
            <a:spAutoFit/>
          </a:bodyPr>
          <a:lstStyle/>
          <a:p>
            <a:r>
              <a:rPr lang="en-US" sz="2200" dirty="0" smtClean="0">
                <a:solidFill>
                  <a:schemeClr val="accent3">
                    <a:lumMod val="20000"/>
                    <a:lumOff val="80000"/>
                  </a:schemeClr>
                </a:solidFill>
              </a:rPr>
              <a:t>While the words imply that the couple will happily receive suggestions, the meaning is that they will take those suggestions only after the baby is born; the meaning effectively is that the couple want nothing to do with the input of the soon-to-be-grandmother.</a:t>
            </a:r>
            <a:endParaRPr lang="en-US" sz="2200" dirty="0">
              <a:solidFill>
                <a:schemeClr val="accent3">
                  <a:lumMod val="20000"/>
                  <a:lumOff val="80000"/>
                </a:schemeClr>
              </a:solidFill>
            </a:endParaRPr>
          </a:p>
        </p:txBody>
      </p:sp>
    </p:spTree>
    <p:extLst>
      <p:ext uri="{BB962C8B-B14F-4D97-AF65-F5344CB8AC3E}">
        <p14:creationId xmlns:p14="http://schemas.microsoft.com/office/powerpoint/2010/main" val="100639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7" y="103503"/>
            <a:ext cx="9300753" cy="1400530"/>
          </a:xfrm>
        </p:spPr>
        <p:txBody>
          <a:bodyPr/>
          <a:lstStyle/>
          <a:p>
            <a:r>
              <a:rPr lang="en-US" sz="6500" b="1" dirty="0" smtClean="0"/>
              <a:t>Situational </a:t>
            </a:r>
            <a:r>
              <a:rPr lang="en-US" sz="6500" b="1" dirty="0"/>
              <a:t>Irony</a:t>
            </a:r>
            <a:endParaRPr lang="en-US" sz="6500" dirty="0"/>
          </a:p>
        </p:txBody>
      </p:sp>
      <p:sp>
        <p:nvSpPr>
          <p:cNvPr id="4" name="Content Placeholder 3"/>
          <p:cNvSpPr>
            <a:spLocks noGrp="1"/>
          </p:cNvSpPr>
          <p:nvPr>
            <p:ph sz="half" idx="2"/>
          </p:nvPr>
        </p:nvSpPr>
        <p:spPr>
          <a:xfrm>
            <a:off x="4702628" y="1397726"/>
            <a:ext cx="7489371" cy="5329645"/>
          </a:xfrm>
        </p:spPr>
        <p:txBody>
          <a:bodyPr>
            <a:normAutofit/>
          </a:bodyPr>
          <a:lstStyle/>
          <a:p>
            <a:r>
              <a:rPr lang="en-US" sz="2500" dirty="0">
                <a:solidFill>
                  <a:schemeClr val="bg2">
                    <a:lumMod val="20000"/>
                    <a:lumOff val="80000"/>
                  </a:schemeClr>
                </a:solidFill>
              </a:rPr>
              <a:t>Review TED-Ed lesson </a:t>
            </a:r>
            <a:r>
              <a:rPr lang="en-US" sz="2500" dirty="0">
                <a:solidFill>
                  <a:schemeClr val="bg2">
                    <a:lumMod val="20000"/>
                    <a:lumOff val="80000"/>
                  </a:schemeClr>
                </a:solidFill>
                <a:hlinkClick r:id="rId2"/>
              </a:rPr>
              <a:t>clip </a:t>
            </a:r>
            <a:r>
              <a:rPr lang="en-US" sz="2500" dirty="0">
                <a:solidFill>
                  <a:schemeClr val="bg2">
                    <a:lumMod val="20000"/>
                    <a:lumOff val="80000"/>
                  </a:schemeClr>
                </a:solidFill>
              </a:rPr>
              <a:t>(3 min</a:t>
            </a:r>
            <a:r>
              <a:rPr lang="en-US" sz="2500" dirty="0" smtClean="0">
                <a:solidFill>
                  <a:schemeClr val="bg2">
                    <a:lumMod val="20000"/>
                    <a:lumOff val="80000"/>
                  </a:schemeClr>
                </a:solidFill>
              </a:rPr>
              <a:t>.)</a:t>
            </a:r>
          </a:p>
          <a:p>
            <a:pPr marL="0" indent="0">
              <a:buNone/>
            </a:pPr>
            <a:endParaRPr lang="en-US" sz="2500" dirty="0" smtClean="0">
              <a:solidFill>
                <a:schemeClr val="bg2">
                  <a:lumMod val="20000"/>
                  <a:lumOff val="80000"/>
                </a:schemeClr>
              </a:solidFill>
            </a:endParaRPr>
          </a:p>
          <a:p>
            <a:r>
              <a:rPr lang="en-US" sz="2500" dirty="0" smtClean="0">
                <a:solidFill>
                  <a:schemeClr val="bg2">
                    <a:lumMod val="20000"/>
                    <a:lumOff val="80000"/>
                  </a:schemeClr>
                </a:solidFill>
              </a:rPr>
              <a:t>What occurs is the opposite of what was expected to occur in a storyline (plot).</a:t>
            </a:r>
          </a:p>
          <a:p>
            <a:r>
              <a:rPr lang="en-US" sz="2500" dirty="0" smtClean="0">
                <a:solidFill>
                  <a:schemeClr val="bg2">
                    <a:lumMod val="20000"/>
                    <a:lumOff val="80000"/>
                  </a:schemeClr>
                </a:solidFill>
              </a:rPr>
              <a:t>Is this image an example of situational irony? How/not?</a:t>
            </a:r>
          </a:p>
          <a:p>
            <a:r>
              <a:rPr lang="en-US" sz="2500" b="1" i="1" dirty="0" smtClean="0">
                <a:solidFill>
                  <a:schemeClr val="bg2">
                    <a:lumMod val="20000"/>
                    <a:lumOff val="80000"/>
                  </a:schemeClr>
                </a:solidFill>
              </a:rPr>
              <a:t>View &amp; discuss </a:t>
            </a:r>
            <a:r>
              <a:rPr lang="en-US" sz="2500" dirty="0" smtClean="0">
                <a:solidFill>
                  <a:schemeClr val="bg2">
                    <a:lumMod val="20000"/>
                    <a:lumOff val="80000"/>
                  </a:schemeClr>
                </a:solidFill>
              </a:rPr>
              <a:t>the following clip: what is the situational irony here? In other words, what does the audience </a:t>
            </a:r>
            <a:r>
              <a:rPr lang="en-US" sz="2500" i="1" dirty="0" smtClean="0">
                <a:solidFill>
                  <a:schemeClr val="bg2">
                    <a:lumMod val="20000"/>
                    <a:lumOff val="80000"/>
                  </a:schemeClr>
                </a:solidFill>
              </a:rPr>
              <a:t>expect</a:t>
            </a:r>
            <a:r>
              <a:rPr lang="en-US" sz="2500" dirty="0" smtClean="0">
                <a:solidFill>
                  <a:schemeClr val="bg2">
                    <a:lumMod val="20000"/>
                    <a:lumOff val="80000"/>
                  </a:schemeClr>
                </a:solidFill>
              </a:rPr>
              <a:t>? What </a:t>
            </a:r>
            <a:r>
              <a:rPr lang="en-US" sz="2500" i="1" dirty="0" smtClean="0">
                <a:solidFill>
                  <a:schemeClr val="bg2">
                    <a:lumMod val="20000"/>
                    <a:lumOff val="80000"/>
                  </a:schemeClr>
                </a:solidFill>
              </a:rPr>
              <a:t>actually</a:t>
            </a:r>
            <a:r>
              <a:rPr lang="en-US" sz="2500" dirty="0" smtClean="0">
                <a:solidFill>
                  <a:schemeClr val="bg2">
                    <a:lumMod val="20000"/>
                    <a:lumOff val="80000"/>
                  </a:schemeClr>
                </a:solidFill>
              </a:rPr>
              <a:t> happens?  </a:t>
            </a:r>
            <a:endParaRPr lang="en-US" sz="2500" dirty="0" smtClean="0">
              <a:solidFill>
                <a:schemeClr val="bg2">
                  <a:lumMod val="20000"/>
                  <a:lumOff val="80000"/>
                </a:schemeClr>
              </a:solidFill>
            </a:endParaRPr>
          </a:p>
          <a:p>
            <a:pPr marL="0" indent="0">
              <a:buNone/>
            </a:pPr>
            <a:r>
              <a:rPr lang="en-US" sz="2500" dirty="0">
                <a:solidFill>
                  <a:schemeClr val="bg2">
                    <a:lumMod val="20000"/>
                    <a:lumOff val="80000"/>
                  </a:schemeClr>
                </a:solidFill>
              </a:rPr>
              <a:t>	</a:t>
            </a:r>
            <a:r>
              <a:rPr lang="en-US" sz="2500" dirty="0" smtClean="0">
                <a:solidFill>
                  <a:schemeClr val="bg2">
                    <a:lumMod val="20000"/>
                    <a:lumOff val="80000"/>
                  </a:schemeClr>
                </a:solidFill>
              </a:rPr>
              <a:t>					</a:t>
            </a:r>
            <a:r>
              <a:rPr lang="en-US" sz="2500" dirty="0" smtClean="0">
                <a:solidFill>
                  <a:schemeClr val="bg2">
                    <a:lumMod val="20000"/>
                    <a:lumOff val="80000"/>
                  </a:schemeClr>
                </a:solidFill>
                <a:hlinkClick r:id="rId3"/>
              </a:rPr>
              <a:t>Star </a:t>
            </a:r>
            <a:r>
              <a:rPr lang="en-US" sz="2500" smtClean="0">
                <a:solidFill>
                  <a:schemeClr val="bg2">
                    <a:lumMod val="20000"/>
                    <a:lumOff val="80000"/>
                  </a:schemeClr>
                </a:solidFill>
                <a:hlinkClick r:id="rId3"/>
              </a:rPr>
              <a:t>Wars Clip</a:t>
            </a:r>
            <a:endParaRPr lang="en-US" sz="2500" dirty="0" smtClean="0">
              <a:solidFill>
                <a:schemeClr val="bg2">
                  <a:lumMod val="20000"/>
                  <a:lumOff val="80000"/>
                </a:schemeClr>
              </a:solidFill>
            </a:endParaRPr>
          </a:p>
        </p:txBody>
      </p:sp>
      <p:pic>
        <p:nvPicPr>
          <p:cNvPr id="2050" name="Picture 2" descr="http://www.chicagonow.com/cheaper-than-therapy/files/2011/07/irony.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66724" y="2063931"/>
            <a:ext cx="4343468" cy="29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714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86" y="29093"/>
            <a:ext cx="11734799" cy="2660073"/>
          </a:xfrm>
        </p:spPr>
        <p:txBody>
          <a:bodyPr/>
          <a:lstStyle/>
          <a:p>
            <a:r>
              <a:rPr lang="en-US" sz="4000" b="1" i="1" dirty="0" smtClean="0"/>
              <a:t>How or why </a:t>
            </a:r>
            <a:r>
              <a:rPr lang="en-US" sz="4000" dirty="0" smtClean="0"/>
              <a:t>are these images examples                    of </a:t>
            </a:r>
            <a:r>
              <a:rPr lang="en-US" sz="4000" b="1" u="sng" dirty="0" smtClean="0"/>
              <a:t>situational</a:t>
            </a:r>
            <a:r>
              <a:rPr lang="en-US" sz="4000" u="sng" dirty="0" smtClean="0"/>
              <a:t> irony</a:t>
            </a:r>
            <a:r>
              <a:rPr lang="en-US" sz="4000" dirty="0" smtClean="0"/>
              <a:t>? Working   </a:t>
            </a:r>
            <a:br>
              <a:rPr lang="en-US" sz="4000" dirty="0" smtClean="0"/>
            </a:br>
            <a:r>
              <a:rPr lang="en-US" sz="4000" dirty="0" smtClean="0"/>
              <a:t>with those around you, </a:t>
            </a:r>
            <a:br>
              <a:rPr lang="en-US" sz="4000" dirty="0" smtClean="0"/>
            </a:br>
            <a:r>
              <a:rPr lang="en-US" sz="4000" dirty="0" smtClean="0"/>
              <a:t>discuss/explain each.</a:t>
            </a:r>
            <a:endParaRPr lang="en-US" sz="4000" dirty="0"/>
          </a:p>
        </p:txBody>
      </p:sp>
      <p:pic>
        <p:nvPicPr>
          <p:cNvPr id="5124" name="Picture 4" descr="http://o.quizlet.com/tABBrxEZHu5CkhXg.ARKXg_m.jpg"/>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82272" y="768891"/>
            <a:ext cx="2261266" cy="29494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omgsoysauce.com/wp-content/uploads/2010/04/16-funny-ironic-irony-picture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01308" y="2831487"/>
            <a:ext cx="2554383" cy="3768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imgur.com/2GFzZg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64" y="2689166"/>
            <a:ext cx="2933370" cy="39111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liday readings about America’s future to power-start your New Yea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9560" y="3810995"/>
            <a:ext cx="3905125" cy="2934423"/>
          </a:xfrm>
          <a:prstGeom prst="rect">
            <a:avLst/>
          </a:prstGeom>
        </p:spPr>
      </p:pic>
    </p:spTree>
    <p:extLst>
      <p:ext uri="{BB962C8B-B14F-4D97-AF65-F5344CB8AC3E}">
        <p14:creationId xmlns:p14="http://schemas.microsoft.com/office/powerpoint/2010/main" val="156612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806" y="195325"/>
            <a:ext cx="8183153" cy="1400530"/>
          </a:xfrm>
        </p:spPr>
        <p:txBody>
          <a:bodyPr/>
          <a:lstStyle/>
          <a:p>
            <a:r>
              <a:rPr lang="en-US" sz="6500" b="1" dirty="0" smtClean="0"/>
              <a:t>Dramatic </a:t>
            </a:r>
            <a:r>
              <a:rPr lang="en-US" sz="6500" b="1" dirty="0"/>
              <a:t>Irony</a:t>
            </a:r>
            <a:endParaRPr lang="en-US" sz="6500" dirty="0"/>
          </a:p>
        </p:txBody>
      </p:sp>
      <p:sp>
        <p:nvSpPr>
          <p:cNvPr id="3" name="Content Placeholder 2"/>
          <p:cNvSpPr>
            <a:spLocks noGrp="1"/>
          </p:cNvSpPr>
          <p:nvPr>
            <p:ph idx="1"/>
          </p:nvPr>
        </p:nvSpPr>
        <p:spPr>
          <a:xfrm>
            <a:off x="274320" y="1489167"/>
            <a:ext cx="6936377" cy="4955054"/>
          </a:xfrm>
        </p:spPr>
        <p:txBody>
          <a:bodyPr/>
          <a:lstStyle/>
          <a:p>
            <a:r>
              <a:rPr lang="en-US" sz="2500" dirty="0">
                <a:solidFill>
                  <a:schemeClr val="bg2">
                    <a:lumMod val="20000"/>
                    <a:lumOff val="80000"/>
                  </a:schemeClr>
                </a:solidFill>
              </a:rPr>
              <a:t>Review brief TED-Ed lesson </a:t>
            </a:r>
            <a:r>
              <a:rPr lang="en-US" sz="2500" dirty="0">
                <a:solidFill>
                  <a:schemeClr val="bg2">
                    <a:lumMod val="20000"/>
                    <a:lumOff val="80000"/>
                  </a:schemeClr>
                </a:solidFill>
                <a:hlinkClick r:id="rId2"/>
              </a:rPr>
              <a:t>clip </a:t>
            </a:r>
            <a:r>
              <a:rPr lang="en-US" sz="2500" dirty="0">
                <a:solidFill>
                  <a:schemeClr val="bg2">
                    <a:lumMod val="20000"/>
                    <a:lumOff val="80000"/>
                  </a:schemeClr>
                </a:solidFill>
              </a:rPr>
              <a:t>(3 min</a:t>
            </a:r>
            <a:r>
              <a:rPr lang="en-US" sz="2500" dirty="0" smtClean="0">
                <a:solidFill>
                  <a:schemeClr val="bg2">
                    <a:lumMod val="20000"/>
                    <a:lumOff val="80000"/>
                  </a:schemeClr>
                </a:solidFill>
              </a:rPr>
              <a:t>.)</a:t>
            </a:r>
          </a:p>
          <a:p>
            <a:pPr marL="0" indent="0">
              <a:buNone/>
            </a:pPr>
            <a:endParaRPr lang="en-US" sz="2500" dirty="0" smtClean="0">
              <a:solidFill>
                <a:schemeClr val="bg2">
                  <a:lumMod val="20000"/>
                  <a:lumOff val="80000"/>
                </a:schemeClr>
              </a:solidFill>
            </a:endParaRPr>
          </a:p>
          <a:p>
            <a:r>
              <a:rPr lang="en-US" sz="2500" dirty="0" smtClean="0">
                <a:solidFill>
                  <a:schemeClr val="bg2">
                    <a:lumMod val="20000"/>
                    <a:lumOff val="80000"/>
                  </a:schemeClr>
                </a:solidFill>
              </a:rPr>
              <a:t>The audience knows something that the characters do not yet know or realize; we are </a:t>
            </a:r>
            <a:r>
              <a:rPr lang="en-US" sz="2500" i="1" dirty="0" smtClean="0">
                <a:solidFill>
                  <a:srgbClr val="FFFF00"/>
                </a:solidFill>
              </a:rPr>
              <a:t>in on a secret </a:t>
            </a:r>
            <a:r>
              <a:rPr lang="en-US" sz="2500" dirty="0" smtClean="0">
                <a:solidFill>
                  <a:schemeClr val="bg2">
                    <a:lumMod val="20000"/>
                    <a:lumOff val="80000"/>
                  </a:schemeClr>
                </a:solidFill>
              </a:rPr>
              <a:t>with the author.</a:t>
            </a:r>
          </a:p>
          <a:p>
            <a:r>
              <a:rPr lang="en-US" sz="2500" dirty="0" smtClean="0">
                <a:solidFill>
                  <a:schemeClr val="bg2">
                    <a:lumMod val="20000"/>
                    <a:lumOff val="80000"/>
                  </a:schemeClr>
                </a:solidFill>
              </a:rPr>
              <a:t>Characters’ words and actions take on a unique meaning for the audience in comparison with the other characters, heightening the suspense and audience tension.</a:t>
            </a:r>
            <a:endParaRPr lang="en-US" sz="2500" dirty="0">
              <a:solidFill>
                <a:schemeClr val="bg2">
                  <a:lumMod val="20000"/>
                  <a:lumOff val="80000"/>
                </a:schemeClr>
              </a:solidFill>
            </a:endParaRPr>
          </a:p>
          <a:p>
            <a:endParaRPr lang="en-US" dirty="0"/>
          </a:p>
        </p:txBody>
      </p:sp>
      <p:pic>
        <p:nvPicPr>
          <p:cNvPr id="7170" name="Picture 2" descr="http://content9.flixster.com/movie/11/16/61/11166199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568" y="1378409"/>
            <a:ext cx="3468096" cy="520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2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3286</TotalTime>
  <Words>958</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Wingdings</vt:lpstr>
      <vt:lpstr>Wingdings 3</vt:lpstr>
      <vt:lpstr>Ion</vt:lpstr>
      <vt:lpstr> Irony in Literature</vt:lpstr>
      <vt:lpstr>We are surrounded by irony.</vt:lpstr>
      <vt:lpstr>General Definition of Irony</vt:lpstr>
      <vt:lpstr>Verbal Irony</vt:lpstr>
      <vt:lpstr>Analyzing Examples  </vt:lpstr>
      <vt:lpstr>Yes! Both are Examples of Verbal Irony…</vt:lpstr>
      <vt:lpstr>Situational Irony</vt:lpstr>
      <vt:lpstr>How or why are these images examples                    of situational irony? Working    with those around you,  discuss/explain each.</vt:lpstr>
      <vt:lpstr>Dramatic Irony</vt:lpstr>
      <vt:lpstr>How or why are these examples of dramatic irony? Whole group discuss</vt:lpstr>
      <vt:lpstr>Formative Assessment: What Type(s)  of Irony Am I?</vt:lpstr>
      <vt:lpstr>What Type(s) of Irony Am I? Interactive Q &amp; A</vt:lpstr>
      <vt:lpstr>What Type(s) of Irony Am I? Interactive Q &amp; A, Continued</vt:lpstr>
      <vt:lpstr>What Type(s) of Irony Am I? Interactive Q &amp; A, Continued</vt:lpstr>
      <vt:lpstr>What Type(s) of Irony Am I? Interactive Q &amp; A, Final Example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dc:creator>
  <cp:lastModifiedBy>MILLER, SARAH E</cp:lastModifiedBy>
  <cp:revision>135</cp:revision>
  <dcterms:created xsi:type="dcterms:W3CDTF">2014-03-13T13:26:59Z</dcterms:created>
  <dcterms:modified xsi:type="dcterms:W3CDTF">2016-09-26T16:56:41Z</dcterms:modified>
</cp:coreProperties>
</file>