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6" r:id="rId12"/>
    <p:sldId id="277" r:id="rId13"/>
    <p:sldId id="278" r:id="rId14"/>
    <p:sldId id="279" r:id="rId15"/>
    <p:sldId id="266" r:id="rId16"/>
    <p:sldId id="272" r:id="rId17"/>
    <p:sldId id="280" r:id="rId18"/>
    <p:sldId id="281"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94660"/>
  </p:normalViewPr>
  <p:slideViewPr>
    <p:cSldViewPr snapToGrid="0">
      <p:cViewPr varScale="1">
        <p:scale>
          <a:sx n="58" d="100"/>
          <a:sy n="58"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B1B3-6D86-467B-8BC4-8F15BFBE25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5A3A0-E7CA-48CA-AB60-62CF35EE41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D675B7-DEE2-4718-9274-BB36E7A72CE9}"/>
              </a:ext>
            </a:extLst>
          </p:cNvPr>
          <p:cNvSpPr>
            <a:spLocks noGrp="1"/>
          </p:cNvSpPr>
          <p:nvPr>
            <p:ph type="dt" sz="half" idx="10"/>
          </p:nvPr>
        </p:nvSpPr>
        <p:spPr/>
        <p:txBody>
          <a:bodyPr/>
          <a:lstStyle/>
          <a:p>
            <a:fld id="{C3B683A1-4F52-40EE-9803-6131FF31EFB9}" type="datetimeFigureOut">
              <a:rPr lang="en-US" smtClean="0"/>
              <a:t>9/20/2017</a:t>
            </a:fld>
            <a:endParaRPr lang="en-US"/>
          </a:p>
        </p:txBody>
      </p:sp>
      <p:sp>
        <p:nvSpPr>
          <p:cNvPr id="5" name="Footer Placeholder 4">
            <a:extLst>
              <a:ext uri="{FF2B5EF4-FFF2-40B4-BE49-F238E27FC236}">
                <a16:creationId xmlns:a16="http://schemas.microsoft.com/office/drawing/2014/main" id="{F1F2D36E-5E8D-4251-A231-C4F92FD3A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55A44D-E705-4D14-A119-9A6857DD5A1A}"/>
              </a:ext>
            </a:extLst>
          </p:cNvPr>
          <p:cNvSpPr>
            <a:spLocks noGrp="1"/>
          </p:cNvSpPr>
          <p:nvPr>
            <p:ph type="sldNum" sz="quarter" idx="12"/>
          </p:nvPr>
        </p:nvSpPr>
        <p:spPr/>
        <p:txBody>
          <a:bodyPr/>
          <a:lstStyle/>
          <a:p>
            <a:fld id="{502C17AE-466B-49A2-B4E0-B65E5DECAF34}" type="slidenum">
              <a:rPr lang="en-US" smtClean="0"/>
              <a:t>‹#›</a:t>
            </a:fld>
            <a:endParaRPr lang="en-US"/>
          </a:p>
        </p:txBody>
      </p:sp>
    </p:spTree>
    <p:extLst>
      <p:ext uri="{BB962C8B-B14F-4D97-AF65-F5344CB8AC3E}">
        <p14:creationId xmlns:p14="http://schemas.microsoft.com/office/powerpoint/2010/main" val="314231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3DBD-4722-4C60-B153-542BEFAD96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4F9380-B614-4DC7-A199-020DCC9645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A4380-A970-4160-A528-4E04149D88C0}"/>
              </a:ext>
            </a:extLst>
          </p:cNvPr>
          <p:cNvSpPr>
            <a:spLocks noGrp="1"/>
          </p:cNvSpPr>
          <p:nvPr>
            <p:ph type="dt" sz="half" idx="10"/>
          </p:nvPr>
        </p:nvSpPr>
        <p:spPr/>
        <p:txBody>
          <a:bodyPr/>
          <a:lstStyle/>
          <a:p>
            <a:fld id="{C3B683A1-4F52-40EE-9803-6131FF31EFB9}" type="datetimeFigureOut">
              <a:rPr lang="en-US" smtClean="0"/>
              <a:t>9/20/2017</a:t>
            </a:fld>
            <a:endParaRPr lang="en-US"/>
          </a:p>
        </p:txBody>
      </p:sp>
      <p:sp>
        <p:nvSpPr>
          <p:cNvPr id="5" name="Footer Placeholder 4">
            <a:extLst>
              <a:ext uri="{FF2B5EF4-FFF2-40B4-BE49-F238E27FC236}">
                <a16:creationId xmlns:a16="http://schemas.microsoft.com/office/drawing/2014/main" id="{C5A6BF06-5BB9-4E2F-A57E-917F11D40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5B2D3-AADC-4E46-B155-46F455E35799}"/>
              </a:ext>
            </a:extLst>
          </p:cNvPr>
          <p:cNvSpPr>
            <a:spLocks noGrp="1"/>
          </p:cNvSpPr>
          <p:nvPr>
            <p:ph type="sldNum" sz="quarter" idx="12"/>
          </p:nvPr>
        </p:nvSpPr>
        <p:spPr/>
        <p:txBody>
          <a:bodyPr/>
          <a:lstStyle/>
          <a:p>
            <a:fld id="{502C17AE-466B-49A2-B4E0-B65E5DECAF34}" type="slidenum">
              <a:rPr lang="en-US" smtClean="0"/>
              <a:t>‹#›</a:t>
            </a:fld>
            <a:endParaRPr lang="en-US"/>
          </a:p>
        </p:txBody>
      </p:sp>
    </p:spTree>
    <p:extLst>
      <p:ext uri="{BB962C8B-B14F-4D97-AF65-F5344CB8AC3E}">
        <p14:creationId xmlns:p14="http://schemas.microsoft.com/office/powerpoint/2010/main" val="366331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F2E4D-F9EB-4C12-8C2E-D9250E8384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97B12F-2DD3-4023-BC9F-4851E95F28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1D962-E02B-4C3C-AE95-40FA8546986C}"/>
              </a:ext>
            </a:extLst>
          </p:cNvPr>
          <p:cNvSpPr>
            <a:spLocks noGrp="1"/>
          </p:cNvSpPr>
          <p:nvPr>
            <p:ph type="dt" sz="half" idx="10"/>
          </p:nvPr>
        </p:nvSpPr>
        <p:spPr/>
        <p:txBody>
          <a:bodyPr/>
          <a:lstStyle/>
          <a:p>
            <a:fld id="{C3B683A1-4F52-40EE-9803-6131FF31EFB9}" type="datetimeFigureOut">
              <a:rPr lang="en-US" smtClean="0"/>
              <a:t>9/20/2017</a:t>
            </a:fld>
            <a:endParaRPr lang="en-US"/>
          </a:p>
        </p:txBody>
      </p:sp>
      <p:sp>
        <p:nvSpPr>
          <p:cNvPr id="5" name="Footer Placeholder 4">
            <a:extLst>
              <a:ext uri="{FF2B5EF4-FFF2-40B4-BE49-F238E27FC236}">
                <a16:creationId xmlns:a16="http://schemas.microsoft.com/office/drawing/2014/main" id="{C005AE82-0C97-4787-884D-50F316515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9AA36-8400-40B2-9329-BC49F32384D3}"/>
              </a:ext>
            </a:extLst>
          </p:cNvPr>
          <p:cNvSpPr>
            <a:spLocks noGrp="1"/>
          </p:cNvSpPr>
          <p:nvPr>
            <p:ph type="sldNum" sz="quarter" idx="12"/>
          </p:nvPr>
        </p:nvSpPr>
        <p:spPr/>
        <p:txBody>
          <a:bodyPr/>
          <a:lstStyle/>
          <a:p>
            <a:fld id="{502C17AE-466B-49A2-B4E0-B65E5DECAF34}" type="slidenum">
              <a:rPr lang="en-US" smtClean="0"/>
              <a:t>‹#›</a:t>
            </a:fld>
            <a:endParaRPr lang="en-US"/>
          </a:p>
        </p:txBody>
      </p:sp>
    </p:spTree>
    <p:extLst>
      <p:ext uri="{BB962C8B-B14F-4D97-AF65-F5344CB8AC3E}">
        <p14:creationId xmlns:p14="http://schemas.microsoft.com/office/powerpoint/2010/main" val="248912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E764-86D0-447C-986F-BAC07E707E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2ECD34-F32E-4804-B7C2-5E407FAC57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80955-369B-4ED9-B8FE-06CF85E9252C}"/>
              </a:ext>
            </a:extLst>
          </p:cNvPr>
          <p:cNvSpPr>
            <a:spLocks noGrp="1"/>
          </p:cNvSpPr>
          <p:nvPr>
            <p:ph type="dt" sz="half" idx="10"/>
          </p:nvPr>
        </p:nvSpPr>
        <p:spPr/>
        <p:txBody>
          <a:bodyPr/>
          <a:lstStyle/>
          <a:p>
            <a:fld id="{C3B683A1-4F52-40EE-9803-6131FF31EFB9}" type="datetimeFigureOut">
              <a:rPr lang="en-US" smtClean="0"/>
              <a:t>9/20/2017</a:t>
            </a:fld>
            <a:endParaRPr lang="en-US"/>
          </a:p>
        </p:txBody>
      </p:sp>
      <p:sp>
        <p:nvSpPr>
          <p:cNvPr id="5" name="Footer Placeholder 4">
            <a:extLst>
              <a:ext uri="{FF2B5EF4-FFF2-40B4-BE49-F238E27FC236}">
                <a16:creationId xmlns:a16="http://schemas.microsoft.com/office/drawing/2014/main" id="{2C071A20-638F-4F7D-A5FC-4D3C79FF6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CC0C8-15FB-4CCD-9400-EC48F530F6B1}"/>
              </a:ext>
            </a:extLst>
          </p:cNvPr>
          <p:cNvSpPr>
            <a:spLocks noGrp="1"/>
          </p:cNvSpPr>
          <p:nvPr>
            <p:ph type="sldNum" sz="quarter" idx="12"/>
          </p:nvPr>
        </p:nvSpPr>
        <p:spPr/>
        <p:txBody>
          <a:bodyPr/>
          <a:lstStyle/>
          <a:p>
            <a:fld id="{502C17AE-466B-49A2-B4E0-B65E5DECAF34}" type="slidenum">
              <a:rPr lang="en-US" smtClean="0"/>
              <a:t>‹#›</a:t>
            </a:fld>
            <a:endParaRPr lang="en-US"/>
          </a:p>
        </p:txBody>
      </p:sp>
    </p:spTree>
    <p:extLst>
      <p:ext uri="{BB962C8B-B14F-4D97-AF65-F5344CB8AC3E}">
        <p14:creationId xmlns:p14="http://schemas.microsoft.com/office/powerpoint/2010/main" val="391525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7E21-A3B6-4824-964E-028FA7CEB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3B1F13-C54E-4B43-9636-F3AD773F55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503FEA-EC02-45A5-B6C9-0F6DCEE8BA80}"/>
              </a:ext>
            </a:extLst>
          </p:cNvPr>
          <p:cNvSpPr>
            <a:spLocks noGrp="1"/>
          </p:cNvSpPr>
          <p:nvPr>
            <p:ph type="dt" sz="half" idx="10"/>
          </p:nvPr>
        </p:nvSpPr>
        <p:spPr/>
        <p:txBody>
          <a:bodyPr/>
          <a:lstStyle/>
          <a:p>
            <a:fld id="{C3B683A1-4F52-40EE-9803-6131FF31EFB9}" type="datetimeFigureOut">
              <a:rPr lang="en-US" smtClean="0"/>
              <a:t>9/20/2017</a:t>
            </a:fld>
            <a:endParaRPr lang="en-US"/>
          </a:p>
        </p:txBody>
      </p:sp>
      <p:sp>
        <p:nvSpPr>
          <p:cNvPr id="5" name="Footer Placeholder 4">
            <a:extLst>
              <a:ext uri="{FF2B5EF4-FFF2-40B4-BE49-F238E27FC236}">
                <a16:creationId xmlns:a16="http://schemas.microsoft.com/office/drawing/2014/main" id="{B4A6C116-5E15-4917-AD1F-D972124DE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672F1-0D7E-43A9-8C4D-6738B0E9DA18}"/>
              </a:ext>
            </a:extLst>
          </p:cNvPr>
          <p:cNvSpPr>
            <a:spLocks noGrp="1"/>
          </p:cNvSpPr>
          <p:nvPr>
            <p:ph type="sldNum" sz="quarter" idx="12"/>
          </p:nvPr>
        </p:nvSpPr>
        <p:spPr/>
        <p:txBody>
          <a:bodyPr/>
          <a:lstStyle/>
          <a:p>
            <a:fld id="{502C17AE-466B-49A2-B4E0-B65E5DECAF34}" type="slidenum">
              <a:rPr lang="en-US" smtClean="0"/>
              <a:t>‹#›</a:t>
            </a:fld>
            <a:endParaRPr lang="en-US"/>
          </a:p>
        </p:txBody>
      </p:sp>
    </p:spTree>
    <p:extLst>
      <p:ext uri="{BB962C8B-B14F-4D97-AF65-F5344CB8AC3E}">
        <p14:creationId xmlns:p14="http://schemas.microsoft.com/office/powerpoint/2010/main" val="346011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0B7C-88FE-4780-88CD-316F93FD55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95A46-A694-4A12-9BD5-47037FD6BA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9326BF-FE7B-4FB4-90E3-FE0A7871EC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2B8812-0203-427F-9D1F-523E7AE60D78}"/>
              </a:ext>
            </a:extLst>
          </p:cNvPr>
          <p:cNvSpPr>
            <a:spLocks noGrp="1"/>
          </p:cNvSpPr>
          <p:nvPr>
            <p:ph type="dt" sz="half" idx="10"/>
          </p:nvPr>
        </p:nvSpPr>
        <p:spPr/>
        <p:txBody>
          <a:bodyPr/>
          <a:lstStyle/>
          <a:p>
            <a:fld id="{C3B683A1-4F52-40EE-9803-6131FF31EFB9}" type="datetimeFigureOut">
              <a:rPr lang="en-US" smtClean="0"/>
              <a:t>9/20/2017</a:t>
            </a:fld>
            <a:endParaRPr lang="en-US"/>
          </a:p>
        </p:txBody>
      </p:sp>
      <p:sp>
        <p:nvSpPr>
          <p:cNvPr id="6" name="Footer Placeholder 5">
            <a:extLst>
              <a:ext uri="{FF2B5EF4-FFF2-40B4-BE49-F238E27FC236}">
                <a16:creationId xmlns:a16="http://schemas.microsoft.com/office/drawing/2014/main" id="{B6A4CFE6-8AF5-440A-AA91-6109F00BAB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9DF1F8-BAD2-4221-BD7A-4AC779E5E567}"/>
              </a:ext>
            </a:extLst>
          </p:cNvPr>
          <p:cNvSpPr>
            <a:spLocks noGrp="1"/>
          </p:cNvSpPr>
          <p:nvPr>
            <p:ph type="sldNum" sz="quarter" idx="12"/>
          </p:nvPr>
        </p:nvSpPr>
        <p:spPr/>
        <p:txBody>
          <a:bodyPr/>
          <a:lstStyle/>
          <a:p>
            <a:fld id="{502C17AE-466B-49A2-B4E0-B65E5DECAF34}" type="slidenum">
              <a:rPr lang="en-US" smtClean="0"/>
              <a:t>‹#›</a:t>
            </a:fld>
            <a:endParaRPr lang="en-US"/>
          </a:p>
        </p:txBody>
      </p:sp>
    </p:spTree>
    <p:extLst>
      <p:ext uri="{BB962C8B-B14F-4D97-AF65-F5344CB8AC3E}">
        <p14:creationId xmlns:p14="http://schemas.microsoft.com/office/powerpoint/2010/main" val="60136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F9C3-28D6-4DF4-A250-70764D39BE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D87F76-92DE-4ADD-81D4-78C38B631E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6BF771-FCF8-4D6A-A1D6-5774C3082F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23114F-950A-4A4F-B775-964C69133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1C6F27-295F-43D6-B4DC-7D7E6B627E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7660C1-D0CF-4B5E-A718-20D3512E6328}"/>
              </a:ext>
            </a:extLst>
          </p:cNvPr>
          <p:cNvSpPr>
            <a:spLocks noGrp="1"/>
          </p:cNvSpPr>
          <p:nvPr>
            <p:ph type="dt" sz="half" idx="10"/>
          </p:nvPr>
        </p:nvSpPr>
        <p:spPr/>
        <p:txBody>
          <a:bodyPr/>
          <a:lstStyle/>
          <a:p>
            <a:fld id="{C3B683A1-4F52-40EE-9803-6131FF31EFB9}" type="datetimeFigureOut">
              <a:rPr lang="en-US" smtClean="0"/>
              <a:t>9/20/2017</a:t>
            </a:fld>
            <a:endParaRPr lang="en-US"/>
          </a:p>
        </p:txBody>
      </p:sp>
      <p:sp>
        <p:nvSpPr>
          <p:cNvPr id="8" name="Footer Placeholder 7">
            <a:extLst>
              <a:ext uri="{FF2B5EF4-FFF2-40B4-BE49-F238E27FC236}">
                <a16:creationId xmlns:a16="http://schemas.microsoft.com/office/drawing/2014/main" id="{746B46FD-F7B5-486D-8EB8-FEE8CC64EE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BB7EC8-65E5-4310-A877-AFBDCAD1DD95}"/>
              </a:ext>
            </a:extLst>
          </p:cNvPr>
          <p:cNvSpPr>
            <a:spLocks noGrp="1"/>
          </p:cNvSpPr>
          <p:nvPr>
            <p:ph type="sldNum" sz="quarter" idx="12"/>
          </p:nvPr>
        </p:nvSpPr>
        <p:spPr/>
        <p:txBody>
          <a:bodyPr/>
          <a:lstStyle/>
          <a:p>
            <a:fld id="{502C17AE-466B-49A2-B4E0-B65E5DECAF34}" type="slidenum">
              <a:rPr lang="en-US" smtClean="0"/>
              <a:t>‹#›</a:t>
            </a:fld>
            <a:endParaRPr lang="en-US"/>
          </a:p>
        </p:txBody>
      </p:sp>
    </p:spTree>
    <p:extLst>
      <p:ext uri="{BB962C8B-B14F-4D97-AF65-F5344CB8AC3E}">
        <p14:creationId xmlns:p14="http://schemas.microsoft.com/office/powerpoint/2010/main" val="128865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C6C2-1AD9-4D77-95A6-0B5F6E4762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380238-A327-4916-B250-C381D1633E0C}"/>
              </a:ext>
            </a:extLst>
          </p:cNvPr>
          <p:cNvSpPr>
            <a:spLocks noGrp="1"/>
          </p:cNvSpPr>
          <p:nvPr>
            <p:ph type="dt" sz="half" idx="10"/>
          </p:nvPr>
        </p:nvSpPr>
        <p:spPr/>
        <p:txBody>
          <a:bodyPr/>
          <a:lstStyle/>
          <a:p>
            <a:fld id="{C3B683A1-4F52-40EE-9803-6131FF31EFB9}" type="datetimeFigureOut">
              <a:rPr lang="en-US" smtClean="0"/>
              <a:t>9/20/2017</a:t>
            </a:fld>
            <a:endParaRPr lang="en-US"/>
          </a:p>
        </p:txBody>
      </p:sp>
      <p:sp>
        <p:nvSpPr>
          <p:cNvPr id="4" name="Footer Placeholder 3">
            <a:extLst>
              <a:ext uri="{FF2B5EF4-FFF2-40B4-BE49-F238E27FC236}">
                <a16:creationId xmlns:a16="http://schemas.microsoft.com/office/drawing/2014/main" id="{F920AE66-2FD1-475F-B1DB-6461215F06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991A4A-DF43-4DC7-BEBD-3EB59F86CD92}"/>
              </a:ext>
            </a:extLst>
          </p:cNvPr>
          <p:cNvSpPr>
            <a:spLocks noGrp="1"/>
          </p:cNvSpPr>
          <p:nvPr>
            <p:ph type="sldNum" sz="quarter" idx="12"/>
          </p:nvPr>
        </p:nvSpPr>
        <p:spPr/>
        <p:txBody>
          <a:bodyPr/>
          <a:lstStyle/>
          <a:p>
            <a:fld id="{502C17AE-466B-49A2-B4E0-B65E5DECAF34}" type="slidenum">
              <a:rPr lang="en-US" smtClean="0"/>
              <a:t>‹#›</a:t>
            </a:fld>
            <a:endParaRPr lang="en-US"/>
          </a:p>
        </p:txBody>
      </p:sp>
    </p:spTree>
    <p:extLst>
      <p:ext uri="{BB962C8B-B14F-4D97-AF65-F5344CB8AC3E}">
        <p14:creationId xmlns:p14="http://schemas.microsoft.com/office/powerpoint/2010/main" val="23827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309AA1-18E7-41A9-8A89-EE85AC027781}"/>
              </a:ext>
            </a:extLst>
          </p:cNvPr>
          <p:cNvSpPr>
            <a:spLocks noGrp="1"/>
          </p:cNvSpPr>
          <p:nvPr>
            <p:ph type="dt" sz="half" idx="10"/>
          </p:nvPr>
        </p:nvSpPr>
        <p:spPr/>
        <p:txBody>
          <a:bodyPr/>
          <a:lstStyle/>
          <a:p>
            <a:fld id="{C3B683A1-4F52-40EE-9803-6131FF31EFB9}" type="datetimeFigureOut">
              <a:rPr lang="en-US" smtClean="0"/>
              <a:t>9/20/2017</a:t>
            </a:fld>
            <a:endParaRPr lang="en-US"/>
          </a:p>
        </p:txBody>
      </p:sp>
      <p:sp>
        <p:nvSpPr>
          <p:cNvPr id="3" name="Footer Placeholder 2">
            <a:extLst>
              <a:ext uri="{FF2B5EF4-FFF2-40B4-BE49-F238E27FC236}">
                <a16:creationId xmlns:a16="http://schemas.microsoft.com/office/drawing/2014/main" id="{C916F6AE-4AF4-4212-B571-1E088F8761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D4B73C-A1C0-4CB2-AB54-A56435338A62}"/>
              </a:ext>
            </a:extLst>
          </p:cNvPr>
          <p:cNvSpPr>
            <a:spLocks noGrp="1"/>
          </p:cNvSpPr>
          <p:nvPr>
            <p:ph type="sldNum" sz="quarter" idx="12"/>
          </p:nvPr>
        </p:nvSpPr>
        <p:spPr/>
        <p:txBody>
          <a:bodyPr/>
          <a:lstStyle/>
          <a:p>
            <a:fld id="{502C17AE-466B-49A2-B4E0-B65E5DECAF34}" type="slidenum">
              <a:rPr lang="en-US" smtClean="0"/>
              <a:t>‹#›</a:t>
            </a:fld>
            <a:endParaRPr lang="en-US"/>
          </a:p>
        </p:txBody>
      </p:sp>
    </p:spTree>
    <p:extLst>
      <p:ext uri="{BB962C8B-B14F-4D97-AF65-F5344CB8AC3E}">
        <p14:creationId xmlns:p14="http://schemas.microsoft.com/office/powerpoint/2010/main" val="126853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82A27-E3E8-4C94-9662-AD689DE60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8AD659-DF4C-433F-ABBC-3D089A6FEB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63D2E7-486C-4508-B3FB-D2F1B0674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1469FF-25A5-46F8-99C7-627F403967A2}"/>
              </a:ext>
            </a:extLst>
          </p:cNvPr>
          <p:cNvSpPr>
            <a:spLocks noGrp="1"/>
          </p:cNvSpPr>
          <p:nvPr>
            <p:ph type="dt" sz="half" idx="10"/>
          </p:nvPr>
        </p:nvSpPr>
        <p:spPr/>
        <p:txBody>
          <a:bodyPr/>
          <a:lstStyle/>
          <a:p>
            <a:fld id="{C3B683A1-4F52-40EE-9803-6131FF31EFB9}" type="datetimeFigureOut">
              <a:rPr lang="en-US" smtClean="0"/>
              <a:t>9/20/2017</a:t>
            </a:fld>
            <a:endParaRPr lang="en-US"/>
          </a:p>
        </p:txBody>
      </p:sp>
      <p:sp>
        <p:nvSpPr>
          <p:cNvPr id="6" name="Footer Placeholder 5">
            <a:extLst>
              <a:ext uri="{FF2B5EF4-FFF2-40B4-BE49-F238E27FC236}">
                <a16:creationId xmlns:a16="http://schemas.microsoft.com/office/drawing/2014/main" id="{38C5F146-707F-4D4D-B5E9-7C0335DA28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B67B3-E2FA-4A3E-86F7-DA5E3A0DD836}"/>
              </a:ext>
            </a:extLst>
          </p:cNvPr>
          <p:cNvSpPr>
            <a:spLocks noGrp="1"/>
          </p:cNvSpPr>
          <p:nvPr>
            <p:ph type="sldNum" sz="quarter" idx="12"/>
          </p:nvPr>
        </p:nvSpPr>
        <p:spPr/>
        <p:txBody>
          <a:bodyPr/>
          <a:lstStyle/>
          <a:p>
            <a:fld id="{502C17AE-466B-49A2-B4E0-B65E5DECAF34}" type="slidenum">
              <a:rPr lang="en-US" smtClean="0"/>
              <a:t>‹#›</a:t>
            </a:fld>
            <a:endParaRPr lang="en-US"/>
          </a:p>
        </p:txBody>
      </p:sp>
    </p:spTree>
    <p:extLst>
      <p:ext uri="{BB962C8B-B14F-4D97-AF65-F5344CB8AC3E}">
        <p14:creationId xmlns:p14="http://schemas.microsoft.com/office/powerpoint/2010/main" val="227098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56E2-7AF1-46AE-98D9-B8ABA8EFDC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6B204-971E-4A2D-B2B0-31697CC710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27C3A8-3661-4ED4-84C5-FD1998086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986993-2072-4ABE-9709-A19EF893A8A1}"/>
              </a:ext>
            </a:extLst>
          </p:cNvPr>
          <p:cNvSpPr>
            <a:spLocks noGrp="1"/>
          </p:cNvSpPr>
          <p:nvPr>
            <p:ph type="dt" sz="half" idx="10"/>
          </p:nvPr>
        </p:nvSpPr>
        <p:spPr/>
        <p:txBody>
          <a:bodyPr/>
          <a:lstStyle/>
          <a:p>
            <a:fld id="{C3B683A1-4F52-40EE-9803-6131FF31EFB9}" type="datetimeFigureOut">
              <a:rPr lang="en-US" smtClean="0"/>
              <a:t>9/20/2017</a:t>
            </a:fld>
            <a:endParaRPr lang="en-US"/>
          </a:p>
        </p:txBody>
      </p:sp>
      <p:sp>
        <p:nvSpPr>
          <p:cNvPr id="6" name="Footer Placeholder 5">
            <a:extLst>
              <a:ext uri="{FF2B5EF4-FFF2-40B4-BE49-F238E27FC236}">
                <a16:creationId xmlns:a16="http://schemas.microsoft.com/office/drawing/2014/main" id="{0ED07CD0-F887-471F-8A1E-CDCC26CC0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EFACA-832B-455C-A0DC-33F635F608D8}"/>
              </a:ext>
            </a:extLst>
          </p:cNvPr>
          <p:cNvSpPr>
            <a:spLocks noGrp="1"/>
          </p:cNvSpPr>
          <p:nvPr>
            <p:ph type="sldNum" sz="quarter" idx="12"/>
          </p:nvPr>
        </p:nvSpPr>
        <p:spPr/>
        <p:txBody>
          <a:bodyPr/>
          <a:lstStyle/>
          <a:p>
            <a:fld id="{502C17AE-466B-49A2-B4E0-B65E5DECAF34}" type="slidenum">
              <a:rPr lang="en-US" smtClean="0"/>
              <a:t>‹#›</a:t>
            </a:fld>
            <a:endParaRPr lang="en-US"/>
          </a:p>
        </p:txBody>
      </p:sp>
    </p:spTree>
    <p:extLst>
      <p:ext uri="{BB962C8B-B14F-4D97-AF65-F5344CB8AC3E}">
        <p14:creationId xmlns:p14="http://schemas.microsoft.com/office/powerpoint/2010/main" val="231284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EEF4C5-E608-4B92-BCAE-81EF3A6874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711780-7D44-4405-B774-9CE01A880E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771FF-B896-4D61-AD81-14A97D1EF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683A1-4F52-40EE-9803-6131FF31EFB9}" type="datetimeFigureOut">
              <a:rPr lang="en-US" smtClean="0"/>
              <a:t>9/20/2017</a:t>
            </a:fld>
            <a:endParaRPr lang="en-US"/>
          </a:p>
        </p:txBody>
      </p:sp>
      <p:sp>
        <p:nvSpPr>
          <p:cNvPr id="5" name="Footer Placeholder 4">
            <a:extLst>
              <a:ext uri="{FF2B5EF4-FFF2-40B4-BE49-F238E27FC236}">
                <a16:creationId xmlns:a16="http://schemas.microsoft.com/office/drawing/2014/main" id="{0EFE8A25-ABA4-49C3-AF51-C084B3A2C9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11635E-C981-4729-8E62-43A814852D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C17AE-466B-49A2-B4E0-B65E5DECAF34}" type="slidenum">
              <a:rPr lang="en-US" smtClean="0"/>
              <a:t>‹#›</a:t>
            </a:fld>
            <a:endParaRPr lang="en-US"/>
          </a:p>
        </p:txBody>
      </p:sp>
    </p:spTree>
    <p:extLst>
      <p:ext uri="{BB962C8B-B14F-4D97-AF65-F5344CB8AC3E}">
        <p14:creationId xmlns:p14="http://schemas.microsoft.com/office/powerpoint/2010/main" val="375023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0" b="-60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84CB57-F1A7-418F-9FE8-AB29D5ABE542}"/>
              </a:ext>
            </a:extLst>
          </p:cNvPr>
          <p:cNvSpPr txBox="1"/>
          <p:nvPr/>
        </p:nvSpPr>
        <p:spPr>
          <a:xfrm>
            <a:off x="875489" y="894945"/>
            <a:ext cx="10758792" cy="4785926"/>
          </a:xfrm>
          <a:prstGeom prst="rect">
            <a:avLst/>
          </a:prstGeom>
          <a:noFill/>
        </p:spPr>
        <p:txBody>
          <a:bodyPr wrap="square" rtlCol="0">
            <a:spAutoFit/>
          </a:bodyPr>
          <a:lstStyle/>
          <a:p>
            <a:pPr algn="ctr"/>
            <a:r>
              <a:rPr lang="en-US" sz="6000" dirty="0">
                <a:latin typeface="Segoe Print" panose="02000600000000000000" pitchFamily="2" charset="0"/>
              </a:rPr>
              <a:t>Tips For Writing </a:t>
            </a:r>
          </a:p>
          <a:p>
            <a:pPr algn="ctr"/>
            <a:r>
              <a:rPr lang="en-US" sz="6000" dirty="0">
                <a:latin typeface="Segoe Print" panose="02000600000000000000" pitchFamily="2" charset="0"/>
              </a:rPr>
              <a:t>Well-Structured </a:t>
            </a:r>
          </a:p>
          <a:p>
            <a:pPr algn="ctr"/>
            <a:r>
              <a:rPr lang="en-US" sz="12500" dirty="0">
                <a:latin typeface="Perpetua" panose="02020502060401020303" pitchFamily="18" charset="0"/>
              </a:rPr>
              <a:t>Paragraphs</a:t>
            </a:r>
            <a:r>
              <a:rPr lang="en-US" sz="9600" dirty="0"/>
              <a:t> </a:t>
            </a:r>
          </a:p>
          <a:p>
            <a:pPr algn="ctr"/>
            <a:r>
              <a:rPr lang="en-US" sz="6000" dirty="0">
                <a:latin typeface="Segoe Print" panose="02000600000000000000" pitchFamily="2" charset="0"/>
              </a:rPr>
              <a:t>In Our Essays</a:t>
            </a:r>
          </a:p>
        </p:txBody>
      </p:sp>
    </p:spTree>
    <p:extLst>
      <p:ext uri="{BB962C8B-B14F-4D97-AF65-F5344CB8AC3E}">
        <p14:creationId xmlns:p14="http://schemas.microsoft.com/office/powerpoint/2010/main" val="298258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CB0ABBC7-3279-4B49-A27A-4D06647B6D54}"/>
              </a:ext>
            </a:extLst>
          </p:cNvPr>
          <p:cNvPicPr>
            <a:picLocks noChangeAspect="1"/>
          </p:cNvPicPr>
          <p:nvPr/>
        </p:nvPicPr>
        <p:blipFill rotWithShape="1">
          <a:blip r:embed="rId2"/>
          <a:srcRect b="22681"/>
          <a:stretch/>
        </p:blipFill>
        <p:spPr>
          <a:xfrm>
            <a:off x="20" y="10"/>
            <a:ext cx="12191980" cy="6857990"/>
          </a:xfrm>
          <a:prstGeom prst="rect">
            <a:avLst/>
          </a:prstGeom>
        </p:spPr>
      </p:pic>
      <p:sp>
        <p:nvSpPr>
          <p:cNvPr id="3" name="TextBox 2">
            <a:extLst>
              <a:ext uri="{FF2B5EF4-FFF2-40B4-BE49-F238E27FC236}">
                <a16:creationId xmlns:a16="http://schemas.microsoft.com/office/drawing/2014/main" id="{D3041E9B-6BDB-475F-859E-35B1F69C4FA7}"/>
              </a:ext>
            </a:extLst>
          </p:cNvPr>
          <p:cNvSpPr txBox="1"/>
          <p:nvPr/>
        </p:nvSpPr>
        <p:spPr>
          <a:xfrm>
            <a:off x="4222866" y="1230284"/>
            <a:ext cx="7265323" cy="707886"/>
          </a:xfrm>
          <a:prstGeom prst="rect">
            <a:avLst/>
          </a:prstGeom>
          <a:noFill/>
        </p:spPr>
        <p:txBody>
          <a:bodyPr wrap="square" rtlCol="0">
            <a:spAutoFit/>
          </a:bodyPr>
          <a:lstStyle/>
          <a:p>
            <a:r>
              <a:rPr lang="en-US" sz="3200" dirty="0">
                <a:latin typeface="Segoe Print" panose="02000600000000000000" pitchFamily="2" charset="0"/>
              </a:rPr>
              <a:t>Things to remember about </a:t>
            </a:r>
            <a:r>
              <a:rPr lang="en-US" sz="4000" u="sng" dirty="0">
                <a:solidFill>
                  <a:schemeClr val="accent6">
                    <a:lumMod val="75000"/>
                  </a:schemeClr>
                </a:solidFill>
                <a:latin typeface="Segoe Print" panose="02000600000000000000" pitchFamily="2" charset="0"/>
              </a:rPr>
              <a:t>C</a:t>
            </a:r>
            <a:r>
              <a:rPr lang="en-US" sz="3200" dirty="0">
                <a:latin typeface="Segoe Print" panose="02000600000000000000" pitchFamily="2" charset="0"/>
              </a:rPr>
              <a:t>ite:</a:t>
            </a:r>
          </a:p>
        </p:txBody>
      </p:sp>
      <p:sp>
        <p:nvSpPr>
          <p:cNvPr id="4" name="TextBox 3">
            <a:extLst>
              <a:ext uri="{FF2B5EF4-FFF2-40B4-BE49-F238E27FC236}">
                <a16:creationId xmlns:a16="http://schemas.microsoft.com/office/drawing/2014/main" id="{87317E34-DE07-4D4C-95FB-DF9230798AF0}"/>
              </a:ext>
            </a:extLst>
          </p:cNvPr>
          <p:cNvSpPr txBox="1"/>
          <p:nvPr/>
        </p:nvSpPr>
        <p:spPr>
          <a:xfrm>
            <a:off x="1978429" y="2170926"/>
            <a:ext cx="9991898" cy="4278094"/>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latin typeface="Segoe Print" panose="02000600000000000000" pitchFamily="2" charset="0"/>
              </a:rPr>
              <a:t>In order to provide compelling support for your topic sentence, you must include a direct quote from the source.</a:t>
            </a:r>
          </a:p>
          <a:p>
            <a:endParaRPr lang="en-US" sz="2000" dirty="0">
              <a:latin typeface="Segoe Print" panose="02000600000000000000" pitchFamily="2" charset="0"/>
            </a:endParaRPr>
          </a:p>
          <a:p>
            <a:pPr marL="285750" indent="-285750">
              <a:buFont typeface="Wingdings" panose="05000000000000000000" pitchFamily="2" charset="2"/>
              <a:buChar char="ü"/>
            </a:pPr>
            <a:r>
              <a:rPr lang="en-US" sz="2800" dirty="0">
                <a:latin typeface="Segoe Print" panose="02000600000000000000" pitchFamily="2" charset="0"/>
              </a:rPr>
              <a:t>Choose your support wisely.  The stronger the quote, the stronger your overall paragraph will turn out.</a:t>
            </a:r>
          </a:p>
          <a:p>
            <a:endParaRPr lang="en-US" sz="2000" dirty="0">
              <a:latin typeface="Segoe Print" panose="02000600000000000000" pitchFamily="2" charset="0"/>
            </a:endParaRPr>
          </a:p>
          <a:p>
            <a:pPr marL="285750" indent="-285750">
              <a:buFont typeface="Wingdings" panose="05000000000000000000" pitchFamily="2" charset="2"/>
              <a:buChar char="ü"/>
            </a:pPr>
            <a:r>
              <a:rPr lang="en-US" sz="2800" dirty="0">
                <a:latin typeface="Segoe Print" panose="02000600000000000000" pitchFamily="2" charset="0"/>
              </a:rPr>
              <a:t>All direct quotations must be correctly parenthetically cited within the body of the paragraph.</a:t>
            </a:r>
          </a:p>
        </p:txBody>
      </p:sp>
    </p:spTree>
    <p:extLst>
      <p:ext uri="{BB962C8B-B14F-4D97-AF65-F5344CB8AC3E}">
        <p14:creationId xmlns:p14="http://schemas.microsoft.com/office/powerpoint/2010/main" val="159739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CB0ABBC7-3279-4B49-A27A-4D06647B6D54}"/>
              </a:ext>
            </a:extLst>
          </p:cNvPr>
          <p:cNvPicPr>
            <a:picLocks noChangeAspect="1"/>
          </p:cNvPicPr>
          <p:nvPr/>
        </p:nvPicPr>
        <p:blipFill rotWithShape="1">
          <a:blip r:embed="rId2"/>
          <a:srcRect b="22681"/>
          <a:stretch/>
        </p:blipFill>
        <p:spPr>
          <a:xfrm>
            <a:off x="20" y="10"/>
            <a:ext cx="12191980" cy="6857990"/>
          </a:xfrm>
          <a:prstGeom prst="rect">
            <a:avLst/>
          </a:prstGeom>
        </p:spPr>
      </p:pic>
      <p:sp>
        <p:nvSpPr>
          <p:cNvPr id="3" name="TextBox 2">
            <a:extLst>
              <a:ext uri="{FF2B5EF4-FFF2-40B4-BE49-F238E27FC236}">
                <a16:creationId xmlns:a16="http://schemas.microsoft.com/office/drawing/2014/main" id="{282D35E6-028D-455E-91C2-C88AD362CE10}"/>
              </a:ext>
            </a:extLst>
          </p:cNvPr>
          <p:cNvSpPr txBox="1"/>
          <p:nvPr/>
        </p:nvSpPr>
        <p:spPr>
          <a:xfrm>
            <a:off x="5951912" y="964276"/>
            <a:ext cx="5685906" cy="1077218"/>
          </a:xfrm>
          <a:prstGeom prst="rect">
            <a:avLst/>
          </a:prstGeom>
          <a:noFill/>
        </p:spPr>
        <p:txBody>
          <a:bodyPr wrap="square" rtlCol="0">
            <a:spAutoFit/>
          </a:bodyPr>
          <a:lstStyle/>
          <a:p>
            <a:r>
              <a:rPr lang="en-US" sz="3200" dirty="0">
                <a:latin typeface="Segoe Print" panose="02000600000000000000" pitchFamily="2" charset="0"/>
              </a:rPr>
              <a:t>Let’s Look at </a:t>
            </a:r>
            <a:r>
              <a:rPr lang="en-US" sz="3200" u="sng" dirty="0">
                <a:solidFill>
                  <a:srgbClr val="FF0000"/>
                </a:solidFill>
                <a:latin typeface="Segoe Print" panose="02000600000000000000" pitchFamily="2" charset="0"/>
              </a:rPr>
              <a:t>E</a:t>
            </a:r>
            <a:r>
              <a:rPr lang="en-US" sz="3200" dirty="0">
                <a:latin typeface="Segoe Print" panose="02000600000000000000" pitchFamily="2" charset="0"/>
              </a:rPr>
              <a:t>xpand, </a:t>
            </a:r>
            <a:r>
              <a:rPr lang="en-US" sz="3200" u="sng" dirty="0">
                <a:solidFill>
                  <a:srgbClr val="FF0000"/>
                </a:solidFill>
                <a:latin typeface="Segoe Print" panose="02000600000000000000" pitchFamily="2" charset="0"/>
              </a:rPr>
              <a:t>E</a:t>
            </a:r>
            <a:r>
              <a:rPr lang="en-US" sz="3200" dirty="0">
                <a:latin typeface="Segoe Print" panose="02000600000000000000" pitchFamily="2" charset="0"/>
              </a:rPr>
              <a:t>laborate, and </a:t>
            </a:r>
            <a:r>
              <a:rPr lang="en-US" sz="3200" u="sng" dirty="0">
                <a:solidFill>
                  <a:srgbClr val="FF0000"/>
                </a:solidFill>
                <a:latin typeface="Segoe Print" panose="02000600000000000000" pitchFamily="2" charset="0"/>
              </a:rPr>
              <a:t>E</a:t>
            </a:r>
            <a:r>
              <a:rPr lang="en-US" sz="3200" dirty="0">
                <a:latin typeface="Segoe Print" panose="02000600000000000000" pitchFamily="2" charset="0"/>
              </a:rPr>
              <a:t>xplain</a:t>
            </a:r>
          </a:p>
        </p:txBody>
      </p:sp>
      <p:sp>
        <p:nvSpPr>
          <p:cNvPr id="4" name="TextBox 3">
            <a:extLst>
              <a:ext uri="{FF2B5EF4-FFF2-40B4-BE49-F238E27FC236}">
                <a16:creationId xmlns:a16="http://schemas.microsoft.com/office/drawing/2014/main" id="{7924B8B8-746F-4955-B2C8-4B4470E23E06}"/>
              </a:ext>
            </a:extLst>
          </p:cNvPr>
          <p:cNvSpPr txBox="1"/>
          <p:nvPr/>
        </p:nvSpPr>
        <p:spPr>
          <a:xfrm>
            <a:off x="2028305" y="2261062"/>
            <a:ext cx="9942022" cy="4401205"/>
          </a:xfrm>
          <a:prstGeom prst="rect">
            <a:avLst/>
          </a:prstGeom>
          <a:noFill/>
        </p:spPr>
        <p:txBody>
          <a:bodyPr wrap="square" rtlCol="0">
            <a:spAutoFit/>
          </a:bodyPr>
          <a:lstStyle/>
          <a:p>
            <a:r>
              <a:rPr lang="en-US" sz="2400" dirty="0">
                <a:latin typeface="Segoe Print" panose="02000600000000000000" pitchFamily="2" charset="0"/>
              </a:rPr>
              <a:t>Now that you’ve offered your </a:t>
            </a:r>
            <a:r>
              <a:rPr lang="en-US" sz="3200" u="sng" dirty="0">
                <a:solidFill>
                  <a:srgbClr val="0070C0"/>
                </a:solidFill>
                <a:latin typeface="Segoe Print" panose="02000600000000000000" pitchFamily="2" charset="0"/>
              </a:rPr>
              <a:t>A</a:t>
            </a:r>
            <a:r>
              <a:rPr lang="en-US" sz="2400" dirty="0">
                <a:latin typeface="Segoe Print" panose="02000600000000000000" pitchFamily="2" charset="0"/>
              </a:rPr>
              <a:t>nswer and </a:t>
            </a:r>
            <a:r>
              <a:rPr lang="en-US" sz="3200" u="sng" dirty="0">
                <a:solidFill>
                  <a:schemeClr val="accent6">
                    <a:lumMod val="75000"/>
                  </a:schemeClr>
                </a:solidFill>
                <a:latin typeface="Segoe Print" panose="02000600000000000000" pitchFamily="2" charset="0"/>
              </a:rPr>
              <a:t>C</a:t>
            </a:r>
            <a:r>
              <a:rPr lang="en-US" sz="2400" dirty="0">
                <a:latin typeface="Segoe Print" panose="02000600000000000000" pitchFamily="2" charset="0"/>
              </a:rPr>
              <a:t>ited the text to support it, your job is to </a:t>
            </a:r>
            <a:r>
              <a:rPr lang="en-US" sz="3200" u="sng" dirty="0">
                <a:solidFill>
                  <a:srgbClr val="FF0000"/>
                </a:solidFill>
                <a:latin typeface="Segoe Print" panose="02000600000000000000" pitchFamily="2" charset="0"/>
              </a:rPr>
              <a:t>E</a:t>
            </a:r>
            <a:r>
              <a:rPr lang="en-US" sz="2400" dirty="0">
                <a:latin typeface="Segoe Print" panose="02000600000000000000" pitchFamily="2" charset="0"/>
              </a:rPr>
              <a:t>xpand, </a:t>
            </a:r>
            <a:r>
              <a:rPr lang="en-US" sz="3200" u="sng" dirty="0">
                <a:solidFill>
                  <a:srgbClr val="FF0000"/>
                </a:solidFill>
                <a:latin typeface="Segoe Print" panose="02000600000000000000" pitchFamily="2" charset="0"/>
              </a:rPr>
              <a:t>E</a:t>
            </a:r>
            <a:r>
              <a:rPr lang="en-US" sz="2400" dirty="0">
                <a:latin typeface="Segoe Print" panose="02000600000000000000" pitchFamily="2" charset="0"/>
              </a:rPr>
              <a:t>laborate, and </a:t>
            </a:r>
            <a:r>
              <a:rPr lang="en-US" sz="3200" u="sng" dirty="0">
                <a:solidFill>
                  <a:srgbClr val="FF0000"/>
                </a:solidFill>
                <a:latin typeface="Segoe Print" panose="02000600000000000000" pitchFamily="2" charset="0"/>
              </a:rPr>
              <a:t>E</a:t>
            </a:r>
            <a:r>
              <a:rPr lang="en-US" sz="2400" dirty="0">
                <a:latin typeface="Segoe Print" panose="02000600000000000000" pitchFamily="2" charset="0"/>
              </a:rPr>
              <a:t>xplain how the quote you’ve chosen proves the point you’re trying to make.</a:t>
            </a:r>
          </a:p>
          <a:p>
            <a:endParaRPr lang="en-US" sz="2400" dirty="0">
              <a:latin typeface="Segoe Print" panose="02000600000000000000" pitchFamily="2" charset="0"/>
            </a:endParaRPr>
          </a:p>
          <a:p>
            <a:r>
              <a:rPr lang="en-US" sz="2400" dirty="0">
                <a:latin typeface="Segoe Print" panose="02000600000000000000" pitchFamily="2" charset="0"/>
              </a:rPr>
              <a:t>This is perhaps the most important element of the paragraph, therefore it should be the longest.  One sentence WILL NOT CUT IT.</a:t>
            </a:r>
          </a:p>
          <a:p>
            <a:endParaRPr lang="en-US" sz="2400" dirty="0">
              <a:latin typeface="Segoe Print" panose="02000600000000000000" pitchFamily="2" charset="0"/>
            </a:endParaRPr>
          </a:p>
          <a:p>
            <a:r>
              <a:rPr lang="en-US" sz="2400" dirty="0">
                <a:latin typeface="Segoe Print" panose="02000600000000000000" pitchFamily="2" charset="0"/>
              </a:rPr>
              <a:t>Here, you reveal your understanding of the question being asked</a:t>
            </a:r>
            <a:r>
              <a:rPr lang="en-US" dirty="0"/>
              <a:t>.</a:t>
            </a:r>
          </a:p>
        </p:txBody>
      </p:sp>
    </p:spTree>
    <p:extLst>
      <p:ext uri="{BB962C8B-B14F-4D97-AF65-F5344CB8AC3E}">
        <p14:creationId xmlns:p14="http://schemas.microsoft.com/office/powerpoint/2010/main" val="126251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CB0ABBC7-3279-4B49-A27A-4D06647B6D54}"/>
              </a:ext>
            </a:extLst>
          </p:cNvPr>
          <p:cNvPicPr>
            <a:picLocks noChangeAspect="1"/>
          </p:cNvPicPr>
          <p:nvPr/>
        </p:nvPicPr>
        <p:blipFill rotWithShape="1">
          <a:blip r:embed="rId2"/>
          <a:srcRect b="22681"/>
          <a:stretch/>
        </p:blipFill>
        <p:spPr>
          <a:xfrm>
            <a:off x="20" y="10"/>
            <a:ext cx="12191980" cy="6857990"/>
          </a:xfrm>
          <a:prstGeom prst="rect">
            <a:avLst/>
          </a:prstGeom>
        </p:spPr>
      </p:pic>
      <p:sp>
        <p:nvSpPr>
          <p:cNvPr id="3" name="TextBox 2">
            <a:extLst>
              <a:ext uri="{FF2B5EF4-FFF2-40B4-BE49-F238E27FC236}">
                <a16:creationId xmlns:a16="http://schemas.microsoft.com/office/drawing/2014/main" id="{557FEE48-C90B-47A8-8EB2-59ED977C5742}"/>
              </a:ext>
            </a:extLst>
          </p:cNvPr>
          <p:cNvSpPr txBox="1"/>
          <p:nvPr/>
        </p:nvSpPr>
        <p:spPr>
          <a:xfrm>
            <a:off x="6096000" y="465514"/>
            <a:ext cx="6301047" cy="584775"/>
          </a:xfrm>
          <a:prstGeom prst="rect">
            <a:avLst/>
          </a:prstGeom>
          <a:noFill/>
        </p:spPr>
        <p:txBody>
          <a:bodyPr wrap="square" rtlCol="0">
            <a:spAutoFit/>
          </a:bodyPr>
          <a:lstStyle/>
          <a:p>
            <a:r>
              <a:rPr lang="en-US" sz="3200" b="1" dirty="0">
                <a:latin typeface="Segoe Print" panose="02000600000000000000" pitchFamily="2" charset="0"/>
              </a:rPr>
              <a:t>Back to Our Rough Draft:</a:t>
            </a:r>
          </a:p>
        </p:txBody>
      </p:sp>
      <p:pic>
        <p:nvPicPr>
          <p:cNvPr id="4" name="Picture 3">
            <a:extLst>
              <a:ext uri="{FF2B5EF4-FFF2-40B4-BE49-F238E27FC236}">
                <a16:creationId xmlns:a16="http://schemas.microsoft.com/office/drawing/2014/main" id="{5F17A87B-5649-42B3-87E8-BC76414C0BBD}"/>
              </a:ext>
            </a:extLst>
          </p:cNvPr>
          <p:cNvPicPr>
            <a:picLocks noChangeAspect="1"/>
          </p:cNvPicPr>
          <p:nvPr/>
        </p:nvPicPr>
        <p:blipFill>
          <a:blip r:embed="rId3"/>
          <a:stretch>
            <a:fillRect/>
          </a:stretch>
        </p:blipFill>
        <p:spPr>
          <a:xfrm>
            <a:off x="2128481" y="1316288"/>
            <a:ext cx="8960697" cy="2884757"/>
          </a:xfrm>
          <a:prstGeom prst="rect">
            <a:avLst/>
          </a:prstGeom>
        </p:spPr>
      </p:pic>
      <p:sp>
        <p:nvSpPr>
          <p:cNvPr id="5" name="TextBox 4">
            <a:extLst>
              <a:ext uri="{FF2B5EF4-FFF2-40B4-BE49-F238E27FC236}">
                <a16:creationId xmlns:a16="http://schemas.microsoft.com/office/drawing/2014/main" id="{4D7A756C-9F69-4110-AD3D-A3A4A8BBF225}"/>
              </a:ext>
            </a:extLst>
          </p:cNvPr>
          <p:cNvSpPr txBox="1"/>
          <p:nvPr/>
        </p:nvSpPr>
        <p:spPr>
          <a:xfrm>
            <a:off x="7980219" y="3940232"/>
            <a:ext cx="3108960" cy="338554"/>
          </a:xfrm>
          <a:prstGeom prst="rect">
            <a:avLst/>
          </a:prstGeom>
          <a:solidFill>
            <a:schemeClr val="accent1">
              <a:lumMod val="60000"/>
              <a:lumOff val="40000"/>
            </a:schemeClr>
          </a:solidFill>
        </p:spPr>
        <p:txBody>
          <a:bodyPr wrap="square" rtlCol="0">
            <a:spAutoFit/>
          </a:bodyPr>
          <a:lstStyle/>
          <a:p>
            <a:r>
              <a:rPr lang="en-US" sz="1600" dirty="0"/>
              <a:t>Now, let’s explain ourselves.</a:t>
            </a:r>
          </a:p>
        </p:txBody>
      </p:sp>
      <p:sp>
        <p:nvSpPr>
          <p:cNvPr id="6" name="TextBox 5">
            <a:extLst>
              <a:ext uri="{FF2B5EF4-FFF2-40B4-BE49-F238E27FC236}">
                <a16:creationId xmlns:a16="http://schemas.microsoft.com/office/drawing/2014/main" id="{DD5A3C2F-C337-4CEC-8B6B-4A2FCAFD6F68}"/>
              </a:ext>
            </a:extLst>
          </p:cNvPr>
          <p:cNvSpPr txBox="1"/>
          <p:nvPr/>
        </p:nvSpPr>
        <p:spPr>
          <a:xfrm>
            <a:off x="2128481" y="4201045"/>
            <a:ext cx="9110326" cy="2677656"/>
          </a:xfrm>
          <a:prstGeom prst="rect">
            <a:avLst/>
          </a:prstGeom>
          <a:noFill/>
        </p:spPr>
        <p:txBody>
          <a:bodyPr wrap="square" rtlCol="0">
            <a:spAutoFit/>
          </a:bodyPr>
          <a:lstStyle/>
          <a:p>
            <a:r>
              <a:rPr lang="en-US" sz="2100" dirty="0">
                <a:solidFill>
                  <a:srgbClr val="FF0000"/>
                </a:solidFill>
              </a:rPr>
              <a:t>De Maupassant offers a situation here where the character is motivated to lie to her friend, because it’s important for her to save face.  She doesn’t want to admit that she was careless with the necklace that she borrowed.  However, had she been honest from the start, it could have saved her ten long years of working to repay the debt accumulated from buying a replacement necklace.  Honesty would have clearly been the best policy in this case, because Mme. Loisel would have known that the necklace was, in fact, fake.  Her own pride, though, stood in the way.</a:t>
            </a:r>
          </a:p>
        </p:txBody>
      </p:sp>
    </p:spTree>
    <p:extLst>
      <p:ext uri="{BB962C8B-B14F-4D97-AF65-F5344CB8AC3E}">
        <p14:creationId xmlns:p14="http://schemas.microsoft.com/office/powerpoint/2010/main" val="419354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CB0ABBC7-3279-4B49-A27A-4D06647B6D54}"/>
              </a:ext>
            </a:extLst>
          </p:cNvPr>
          <p:cNvPicPr>
            <a:picLocks noChangeAspect="1"/>
          </p:cNvPicPr>
          <p:nvPr/>
        </p:nvPicPr>
        <p:blipFill rotWithShape="1">
          <a:blip r:embed="rId2"/>
          <a:srcRect b="22681"/>
          <a:stretch/>
        </p:blipFill>
        <p:spPr>
          <a:xfrm>
            <a:off x="20" y="10"/>
            <a:ext cx="12191980" cy="6857990"/>
          </a:xfrm>
          <a:prstGeom prst="rect">
            <a:avLst/>
          </a:prstGeom>
        </p:spPr>
      </p:pic>
      <p:sp>
        <p:nvSpPr>
          <p:cNvPr id="4" name="TextBox 3">
            <a:extLst>
              <a:ext uri="{FF2B5EF4-FFF2-40B4-BE49-F238E27FC236}">
                <a16:creationId xmlns:a16="http://schemas.microsoft.com/office/drawing/2014/main" id="{73582D56-553E-4846-B19E-B483EEAD8415}"/>
              </a:ext>
            </a:extLst>
          </p:cNvPr>
          <p:cNvSpPr txBox="1"/>
          <p:nvPr/>
        </p:nvSpPr>
        <p:spPr>
          <a:xfrm>
            <a:off x="4804756" y="964276"/>
            <a:ext cx="6833062" cy="1077218"/>
          </a:xfrm>
          <a:prstGeom prst="rect">
            <a:avLst/>
          </a:prstGeom>
          <a:noFill/>
        </p:spPr>
        <p:txBody>
          <a:bodyPr wrap="square" rtlCol="0">
            <a:spAutoFit/>
          </a:bodyPr>
          <a:lstStyle/>
          <a:p>
            <a:r>
              <a:rPr lang="en-US" sz="3200" dirty="0">
                <a:latin typeface="Segoe Print" panose="02000600000000000000" pitchFamily="2" charset="0"/>
              </a:rPr>
              <a:t>Things to remember about </a:t>
            </a:r>
            <a:r>
              <a:rPr lang="en-US" sz="3200" u="sng" dirty="0">
                <a:solidFill>
                  <a:srgbClr val="FF0000"/>
                </a:solidFill>
                <a:latin typeface="Segoe Print" panose="02000600000000000000" pitchFamily="2" charset="0"/>
              </a:rPr>
              <a:t>E</a:t>
            </a:r>
            <a:r>
              <a:rPr lang="en-US" sz="3200" dirty="0">
                <a:latin typeface="Segoe Print" panose="02000600000000000000" pitchFamily="2" charset="0"/>
              </a:rPr>
              <a:t>xpand, </a:t>
            </a:r>
            <a:r>
              <a:rPr lang="en-US" sz="3200" u="sng" dirty="0">
                <a:solidFill>
                  <a:srgbClr val="FF0000"/>
                </a:solidFill>
                <a:latin typeface="Segoe Print" panose="02000600000000000000" pitchFamily="2" charset="0"/>
              </a:rPr>
              <a:t>E</a:t>
            </a:r>
            <a:r>
              <a:rPr lang="en-US" sz="3200" dirty="0">
                <a:latin typeface="Segoe Print" panose="02000600000000000000" pitchFamily="2" charset="0"/>
              </a:rPr>
              <a:t>laborate, and </a:t>
            </a:r>
            <a:r>
              <a:rPr lang="en-US" sz="3200" u="sng" dirty="0">
                <a:solidFill>
                  <a:srgbClr val="FF0000"/>
                </a:solidFill>
                <a:latin typeface="Segoe Print" panose="02000600000000000000" pitchFamily="2" charset="0"/>
              </a:rPr>
              <a:t>E</a:t>
            </a:r>
            <a:r>
              <a:rPr lang="en-US" sz="3200" dirty="0">
                <a:latin typeface="Segoe Print" panose="02000600000000000000" pitchFamily="2" charset="0"/>
              </a:rPr>
              <a:t>xplain</a:t>
            </a:r>
          </a:p>
        </p:txBody>
      </p:sp>
      <p:sp>
        <p:nvSpPr>
          <p:cNvPr id="3" name="TextBox 2">
            <a:extLst>
              <a:ext uri="{FF2B5EF4-FFF2-40B4-BE49-F238E27FC236}">
                <a16:creationId xmlns:a16="http://schemas.microsoft.com/office/drawing/2014/main" id="{6627A62F-3663-449F-A0C2-55822CF6AB5D}"/>
              </a:ext>
            </a:extLst>
          </p:cNvPr>
          <p:cNvSpPr txBox="1"/>
          <p:nvPr/>
        </p:nvSpPr>
        <p:spPr>
          <a:xfrm>
            <a:off x="2011680" y="2321004"/>
            <a:ext cx="9975272" cy="4401205"/>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latin typeface="Segoe Print" panose="02000600000000000000" pitchFamily="2" charset="0"/>
              </a:rPr>
              <a:t>In order to do a thorough and effective job, you must provide a detailed Explanation, Expansion, and Elaboration.</a:t>
            </a:r>
          </a:p>
          <a:p>
            <a:endParaRPr lang="en-US" sz="2800" dirty="0">
              <a:latin typeface="Segoe Print" panose="02000600000000000000" pitchFamily="2" charset="0"/>
            </a:endParaRPr>
          </a:p>
          <a:p>
            <a:pPr marL="285750" indent="-285750">
              <a:buFont typeface="Wingdings" panose="05000000000000000000" pitchFamily="2" charset="2"/>
              <a:buChar char="ü"/>
            </a:pPr>
            <a:r>
              <a:rPr lang="en-US" sz="2800" dirty="0">
                <a:latin typeface="Segoe Print" panose="02000600000000000000" pitchFamily="2" charset="0"/>
              </a:rPr>
              <a:t>This will show your reader that you understand the question you’ve been asked, and will give substance to your essay.</a:t>
            </a:r>
          </a:p>
          <a:p>
            <a:endParaRPr lang="en-US" sz="2800" dirty="0">
              <a:latin typeface="Segoe Print" panose="02000600000000000000" pitchFamily="2" charset="0"/>
            </a:endParaRPr>
          </a:p>
          <a:p>
            <a:pPr marL="285750" indent="-285750">
              <a:buFont typeface="Wingdings" panose="05000000000000000000" pitchFamily="2" charset="2"/>
              <a:buChar char="ü"/>
            </a:pPr>
            <a:r>
              <a:rPr lang="en-US" sz="2800" dirty="0">
                <a:latin typeface="Segoe Print" panose="02000600000000000000" pitchFamily="2" charset="0"/>
              </a:rPr>
              <a:t>This section should represent the majority of your paragraph.</a:t>
            </a:r>
          </a:p>
        </p:txBody>
      </p:sp>
    </p:spTree>
    <p:extLst>
      <p:ext uri="{BB962C8B-B14F-4D97-AF65-F5344CB8AC3E}">
        <p14:creationId xmlns:p14="http://schemas.microsoft.com/office/powerpoint/2010/main" val="281944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CB0ABBC7-3279-4B49-A27A-4D06647B6D54}"/>
              </a:ext>
            </a:extLst>
          </p:cNvPr>
          <p:cNvPicPr>
            <a:picLocks noChangeAspect="1"/>
          </p:cNvPicPr>
          <p:nvPr/>
        </p:nvPicPr>
        <p:blipFill rotWithShape="1">
          <a:blip r:embed="rId2"/>
          <a:srcRect b="22681"/>
          <a:stretch/>
        </p:blipFill>
        <p:spPr>
          <a:xfrm>
            <a:off x="20" y="10"/>
            <a:ext cx="12191980" cy="6857990"/>
          </a:xfrm>
          <a:prstGeom prst="rect">
            <a:avLst/>
          </a:prstGeom>
        </p:spPr>
      </p:pic>
      <p:sp>
        <p:nvSpPr>
          <p:cNvPr id="3" name="TextBox 2">
            <a:extLst>
              <a:ext uri="{FF2B5EF4-FFF2-40B4-BE49-F238E27FC236}">
                <a16:creationId xmlns:a16="http://schemas.microsoft.com/office/drawing/2014/main" id="{4E8563E9-D34A-453E-81E1-0F741683312A}"/>
              </a:ext>
            </a:extLst>
          </p:cNvPr>
          <p:cNvSpPr txBox="1"/>
          <p:nvPr/>
        </p:nvSpPr>
        <p:spPr>
          <a:xfrm>
            <a:off x="5270269" y="881149"/>
            <a:ext cx="6384175" cy="646331"/>
          </a:xfrm>
          <a:prstGeom prst="rect">
            <a:avLst/>
          </a:prstGeom>
          <a:noFill/>
        </p:spPr>
        <p:txBody>
          <a:bodyPr wrap="square" rtlCol="0">
            <a:spAutoFit/>
          </a:bodyPr>
          <a:lstStyle/>
          <a:p>
            <a:r>
              <a:rPr lang="en-US" sz="3600" dirty="0">
                <a:latin typeface="Segoe Print" panose="02000600000000000000" pitchFamily="2" charset="0"/>
              </a:rPr>
              <a:t>Let’s look at </a:t>
            </a:r>
            <a:r>
              <a:rPr lang="en-US" sz="3600" u="sng" dirty="0">
                <a:solidFill>
                  <a:srgbClr val="7030A0"/>
                </a:solidFill>
                <a:latin typeface="Segoe Print" panose="02000600000000000000" pitchFamily="2" charset="0"/>
              </a:rPr>
              <a:t>C</a:t>
            </a:r>
            <a:r>
              <a:rPr lang="en-US" sz="3600" dirty="0">
                <a:latin typeface="Segoe Print" panose="02000600000000000000" pitchFamily="2" charset="0"/>
              </a:rPr>
              <a:t>onclude</a:t>
            </a:r>
          </a:p>
        </p:txBody>
      </p:sp>
      <p:sp>
        <p:nvSpPr>
          <p:cNvPr id="4" name="TextBox 3">
            <a:extLst>
              <a:ext uri="{FF2B5EF4-FFF2-40B4-BE49-F238E27FC236}">
                <a16:creationId xmlns:a16="http://schemas.microsoft.com/office/drawing/2014/main" id="{8B543C10-78A6-4DA3-8B98-7997748DBAC8}"/>
              </a:ext>
            </a:extLst>
          </p:cNvPr>
          <p:cNvSpPr txBox="1"/>
          <p:nvPr/>
        </p:nvSpPr>
        <p:spPr>
          <a:xfrm>
            <a:off x="1978429" y="2076110"/>
            <a:ext cx="9958647" cy="3600986"/>
          </a:xfrm>
          <a:prstGeom prst="rect">
            <a:avLst/>
          </a:prstGeom>
          <a:noFill/>
        </p:spPr>
        <p:txBody>
          <a:bodyPr wrap="square" rtlCol="0">
            <a:spAutoFit/>
          </a:bodyPr>
          <a:lstStyle/>
          <a:p>
            <a:pPr algn="ctr"/>
            <a:r>
              <a:rPr lang="en-US" sz="3200" dirty="0">
                <a:latin typeface="Segoe Print" panose="02000600000000000000" pitchFamily="2" charset="0"/>
              </a:rPr>
              <a:t>Finally, after you’ve made your main point by </a:t>
            </a:r>
            <a:r>
              <a:rPr lang="en-US" sz="4400" u="sng" dirty="0">
                <a:solidFill>
                  <a:srgbClr val="0070C0"/>
                </a:solidFill>
                <a:latin typeface="Segoe Print" panose="02000600000000000000" pitchFamily="2" charset="0"/>
              </a:rPr>
              <a:t>A</a:t>
            </a:r>
            <a:r>
              <a:rPr lang="en-US" sz="3200" dirty="0">
                <a:latin typeface="Segoe Print" panose="02000600000000000000" pitchFamily="2" charset="0"/>
              </a:rPr>
              <a:t>nswering the question, </a:t>
            </a:r>
            <a:r>
              <a:rPr lang="en-US" sz="4400" u="sng" dirty="0">
                <a:solidFill>
                  <a:schemeClr val="accent6">
                    <a:lumMod val="75000"/>
                  </a:schemeClr>
                </a:solidFill>
                <a:latin typeface="Segoe Print" panose="02000600000000000000" pitchFamily="2" charset="0"/>
              </a:rPr>
              <a:t>C</a:t>
            </a:r>
            <a:r>
              <a:rPr lang="en-US" sz="3200" dirty="0">
                <a:latin typeface="Segoe Print" panose="02000600000000000000" pitchFamily="2" charset="0"/>
              </a:rPr>
              <a:t>ited textual evidence to support it, and offered a detailed </a:t>
            </a:r>
            <a:r>
              <a:rPr lang="en-US" sz="4400" u="sng" dirty="0">
                <a:solidFill>
                  <a:srgbClr val="FF0000"/>
                </a:solidFill>
                <a:latin typeface="Segoe Print" panose="02000600000000000000" pitchFamily="2" charset="0"/>
              </a:rPr>
              <a:t>E</a:t>
            </a:r>
            <a:r>
              <a:rPr lang="en-US" sz="3200" dirty="0">
                <a:latin typeface="Segoe Print" panose="02000600000000000000" pitchFamily="2" charset="0"/>
              </a:rPr>
              <a:t>xplanation of the evidence, you need a </a:t>
            </a:r>
            <a:r>
              <a:rPr lang="en-US" sz="4400" u="sng" dirty="0">
                <a:solidFill>
                  <a:srgbClr val="7030A0"/>
                </a:solidFill>
                <a:latin typeface="Segoe Print" panose="02000600000000000000" pitchFamily="2" charset="0"/>
              </a:rPr>
              <a:t>C</a:t>
            </a:r>
            <a:r>
              <a:rPr lang="en-US" sz="3200" dirty="0">
                <a:latin typeface="Segoe Print" panose="02000600000000000000" pitchFamily="2" charset="0"/>
              </a:rPr>
              <a:t>oncluding sentence which links the point being made back to the main essay topic.</a:t>
            </a:r>
          </a:p>
        </p:txBody>
      </p:sp>
    </p:spTree>
    <p:extLst>
      <p:ext uri="{BB962C8B-B14F-4D97-AF65-F5344CB8AC3E}">
        <p14:creationId xmlns:p14="http://schemas.microsoft.com/office/powerpoint/2010/main" val="396067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0" b="-6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3EDDC6-4C73-4ADA-84C5-63567B4D6CA2}"/>
              </a:ext>
            </a:extLst>
          </p:cNvPr>
          <p:cNvSpPr txBox="1"/>
          <p:nvPr/>
        </p:nvSpPr>
        <p:spPr>
          <a:xfrm rot="16200000">
            <a:off x="-2244436" y="2892829"/>
            <a:ext cx="5685906" cy="707886"/>
          </a:xfrm>
          <a:prstGeom prst="rect">
            <a:avLst/>
          </a:prstGeom>
          <a:solidFill>
            <a:schemeClr val="accent1">
              <a:lumMod val="75000"/>
            </a:schemeClr>
          </a:solidFill>
        </p:spPr>
        <p:txBody>
          <a:bodyPr wrap="square" rtlCol="0">
            <a:spAutoFit/>
          </a:bodyPr>
          <a:lstStyle/>
          <a:p>
            <a:pPr algn="ctr"/>
            <a:r>
              <a:rPr lang="en-US" sz="4000" dirty="0">
                <a:solidFill>
                  <a:schemeClr val="bg1"/>
                </a:solidFill>
              </a:rPr>
              <a:t>Back to Our Rough Draft:</a:t>
            </a:r>
          </a:p>
        </p:txBody>
      </p:sp>
      <p:pic>
        <p:nvPicPr>
          <p:cNvPr id="3" name="Picture 2">
            <a:extLst>
              <a:ext uri="{FF2B5EF4-FFF2-40B4-BE49-F238E27FC236}">
                <a16:creationId xmlns:a16="http://schemas.microsoft.com/office/drawing/2014/main" id="{74F6AAAE-CB14-42EF-8E5E-0B493E834E25}"/>
              </a:ext>
            </a:extLst>
          </p:cNvPr>
          <p:cNvPicPr>
            <a:picLocks noChangeAspect="1"/>
          </p:cNvPicPr>
          <p:nvPr/>
        </p:nvPicPr>
        <p:blipFill>
          <a:blip r:embed="rId3"/>
          <a:stretch>
            <a:fillRect/>
          </a:stretch>
        </p:blipFill>
        <p:spPr>
          <a:xfrm>
            <a:off x="1828798" y="91663"/>
            <a:ext cx="8898409" cy="5441592"/>
          </a:xfrm>
          <a:prstGeom prst="rect">
            <a:avLst/>
          </a:prstGeom>
        </p:spPr>
      </p:pic>
      <p:sp>
        <p:nvSpPr>
          <p:cNvPr id="4" name="TextBox 3">
            <a:extLst>
              <a:ext uri="{FF2B5EF4-FFF2-40B4-BE49-F238E27FC236}">
                <a16:creationId xmlns:a16="http://schemas.microsoft.com/office/drawing/2014/main" id="{816B7446-07D2-4CCC-B580-97CBAF76D511}"/>
              </a:ext>
            </a:extLst>
          </p:cNvPr>
          <p:cNvSpPr txBox="1"/>
          <p:nvPr/>
        </p:nvSpPr>
        <p:spPr>
          <a:xfrm>
            <a:off x="2427316" y="5256671"/>
            <a:ext cx="2410691" cy="338554"/>
          </a:xfrm>
          <a:prstGeom prst="rect">
            <a:avLst/>
          </a:prstGeom>
          <a:solidFill>
            <a:schemeClr val="accent1">
              <a:lumMod val="60000"/>
              <a:lumOff val="40000"/>
            </a:schemeClr>
          </a:solidFill>
        </p:spPr>
        <p:txBody>
          <a:bodyPr wrap="square" rtlCol="0">
            <a:spAutoFit/>
          </a:bodyPr>
          <a:lstStyle/>
          <a:p>
            <a:r>
              <a:rPr lang="en-US" sz="1600" dirty="0"/>
              <a:t>Time to wrap things up.</a:t>
            </a:r>
          </a:p>
        </p:txBody>
      </p:sp>
      <p:sp>
        <p:nvSpPr>
          <p:cNvPr id="5" name="TextBox 4">
            <a:extLst>
              <a:ext uri="{FF2B5EF4-FFF2-40B4-BE49-F238E27FC236}">
                <a16:creationId xmlns:a16="http://schemas.microsoft.com/office/drawing/2014/main" id="{33880B49-6B54-446C-902A-6AB686DABE1C}"/>
              </a:ext>
            </a:extLst>
          </p:cNvPr>
          <p:cNvSpPr txBox="1"/>
          <p:nvPr/>
        </p:nvSpPr>
        <p:spPr>
          <a:xfrm>
            <a:off x="1828797" y="5533255"/>
            <a:ext cx="8898409" cy="1323439"/>
          </a:xfrm>
          <a:prstGeom prst="rect">
            <a:avLst/>
          </a:prstGeom>
          <a:noFill/>
        </p:spPr>
        <p:txBody>
          <a:bodyPr wrap="square" rtlCol="0">
            <a:spAutoFit/>
          </a:bodyPr>
          <a:lstStyle/>
          <a:p>
            <a:r>
              <a:rPr lang="en-US" sz="2000" b="1" dirty="0">
                <a:solidFill>
                  <a:srgbClr val="7030A0"/>
                </a:solidFill>
              </a:rPr>
              <a:t>Character motivation provides the means by which the main character learns that being dishonest is never a good idea.  Rather, it is revealed to her that telling the truth could have prevented her from living the life of the poor only to find out in the end that it was entirely unnecessary.</a:t>
            </a:r>
          </a:p>
        </p:txBody>
      </p:sp>
    </p:spTree>
    <p:extLst>
      <p:ext uri="{BB962C8B-B14F-4D97-AF65-F5344CB8AC3E}">
        <p14:creationId xmlns:p14="http://schemas.microsoft.com/office/powerpoint/2010/main" val="1833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E787887F-7532-4FBF-8F95-A912AFEFDFC7}"/>
              </a:ext>
            </a:extLst>
          </p:cNvPr>
          <p:cNvPicPr>
            <a:picLocks noChangeAspect="1"/>
          </p:cNvPicPr>
          <p:nvPr/>
        </p:nvPicPr>
        <p:blipFill>
          <a:blip r:embed="rId2"/>
          <a:stretch>
            <a:fillRect/>
          </a:stretch>
        </p:blipFill>
        <p:spPr>
          <a:xfrm>
            <a:off x="709353" y="0"/>
            <a:ext cx="10773293" cy="6806638"/>
          </a:xfrm>
          <a:prstGeom prst="rect">
            <a:avLst/>
          </a:prstGeom>
        </p:spPr>
      </p:pic>
      <p:sp>
        <p:nvSpPr>
          <p:cNvPr id="3" name="TextBox 2">
            <a:extLst>
              <a:ext uri="{FF2B5EF4-FFF2-40B4-BE49-F238E27FC236}">
                <a16:creationId xmlns:a16="http://schemas.microsoft.com/office/drawing/2014/main" id="{4CF1E277-F2CC-4BAE-B293-96087DB8FBBD}"/>
              </a:ext>
            </a:extLst>
          </p:cNvPr>
          <p:cNvSpPr txBox="1"/>
          <p:nvPr/>
        </p:nvSpPr>
        <p:spPr>
          <a:xfrm>
            <a:off x="2543695" y="1263535"/>
            <a:ext cx="8312727" cy="1077218"/>
          </a:xfrm>
          <a:prstGeom prst="rect">
            <a:avLst/>
          </a:prstGeom>
          <a:noFill/>
        </p:spPr>
        <p:txBody>
          <a:bodyPr wrap="square" rtlCol="0">
            <a:spAutoFit/>
          </a:bodyPr>
          <a:lstStyle/>
          <a:p>
            <a:pPr algn="ctr"/>
            <a:r>
              <a:rPr lang="en-US" sz="3200" dirty="0">
                <a:latin typeface="Segoe Print" panose="02000600000000000000" pitchFamily="2" charset="0"/>
              </a:rPr>
              <a:t>Each of your paragraphs should contain the following:</a:t>
            </a:r>
          </a:p>
        </p:txBody>
      </p:sp>
      <p:sp>
        <p:nvSpPr>
          <p:cNvPr id="4" name="TextBox 3">
            <a:extLst>
              <a:ext uri="{FF2B5EF4-FFF2-40B4-BE49-F238E27FC236}">
                <a16:creationId xmlns:a16="http://schemas.microsoft.com/office/drawing/2014/main" id="{58EE43EF-6F6D-462D-BBE8-86073663F128}"/>
              </a:ext>
            </a:extLst>
          </p:cNvPr>
          <p:cNvSpPr txBox="1"/>
          <p:nvPr/>
        </p:nvSpPr>
        <p:spPr>
          <a:xfrm>
            <a:off x="2975956" y="2243385"/>
            <a:ext cx="2776451" cy="4154984"/>
          </a:xfrm>
          <a:prstGeom prst="rect">
            <a:avLst/>
          </a:prstGeom>
          <a:noFill/>
        </p:spPr>
        <p:txBody>
          <a:bodyPr wrap="square" rtlCol="0">
            <a:spAutoFit/>
          </a:bodyPr>
          <a:lstStyle/>
          <a:p>
            <a:r>
              <a:rPr lang="en-US" sz="4400" u="sng" dirty="0">
                <a:solidFill>
                  <a:srgbClr val="0070C0"/>
                </a:solidFill>
                <a:latin typeface="Segoe Print" panose="02000600000000000000" pitchFamily="2" charset="0"/>
              </a:rPr>
              <a:t>A</a:t>
            </a:r>
            <a:r>
              <a:rPr lang="en-US" sz="3200" dirty="0">
                <a:latin typeface="Segoe Print" panose="02000600000000000000" pitchFamily="2" charset="0"/>
              </a:rPr>
              <a:t>nswer</a:t>
            </a:r>
          </a:p>
          <a:p>
            <a:r>
              <a:rPr lang="en-US" sz="4400" u="sng" dirty="0">
                <a:solidFill>
                  <a:schemeClr val="accent6">
                    <a:lumMod val="75000"/>
                  </a:schemeClr>
                </a:solidFill>
                <a:latin typeface="Segoe Print" panose="02000600000000000000" pitchFamily="2" charset="0"/>
              </a:rPr>
              <a:t>C</a:t>
            </a:r>
            <a:r>
              <a:rPr lang="en-US" sz="3200" dirty="0">
                <a:latin typeface="Segoe Print" panose="02000600000000000000" pitchFamily="2" charset="0"/>
              </a:rPr>
              <a:t>ite </a:t>
            </a:r>
          </a:p>
          <a:p>
            <a:r>
              <a:rPr lang="en-US" sz="4400" u="sng" dirty="0">
                <a:solidFill>
                  <a:srgbClr val="FF0000"/>
                </a:solidFill>
                <a:latin typeface="Segoe Print" panose="02000600000000000000" pitchFamily="2" charset="0"/>
              </a:rPr>
              <a:t>E</a:t>
            </a:r>
            <a:r>
              <a:rPr lang="en-US" sz="3200" dirty="0">
                <a:latin typeface="Segoe Print" panose="02000600000000000000" pitchFamily="2" charset="0"/>
              </a:rPr>
              <a:t>xpand, </a:t>
            </a:r>
            <a:r>
              <a:rPr lang="en-US" sz="4400" u="sng" dirty="0">
                <a:solidFill>
                  <a:srgbClr val="FF0000"/>
                </a:solidFill>
                <a:latin typeface="Segoe Print" panose="02000600000000000000" pitchFamily="2" charset="0"/>
              </a:rPr>
              <a:t>E</a:t>
            </a:r>
            <a:r>
              <a:rPr lang="en-US" sz="3200" dirty="0">
                <a:latin typeface="Segoe Print" panose="02000600000000000000" pitchFamily="2" charset="0"/>
              </a:rPr>
              <a:t>laborate, </a:t>
            </a:r>
            <a:r>
              <a:rPr lang="en-US" sz="4400" u="sng" dirty="0">
                <a:solidFill>
                  <a:srgbClr val="FF0000"/>
                </a:solidFill>
                <a:latin typeface="Segoe Print" panose="02000600000000000000" pitchFamily="2" charset="0"/>
              </a:rPr>
              <a:t>E</a:t>
            </a:r>
            <a:r>
              <a:rPr lang="en-US" sz="3200" dirty="0">
                <a:latin typeface="Segoe Print" panose="02000600000000000000" pitchFamily="2" charset="0"/>
              </a:rPr>
              <a:t>xplain</a:t>
            </a:r>
          </a:p>
          <a:p>
            <a:r>
              <a:rPr lang="en-US" sz="4400" u="sng" dirty="0">
                <a:solidFill>
                  <a:srgbClr val="7030A0"/>
                </a:solidFill>
                <a:latin typeface="Segoe Print" panose="02000600000000000000" pitchFamily="2" charset="0"/>
              </a:rPr>
              <a:t>C</a:t>
            </a:r>
            <a:r>
              <a:rPr lang="en-US" sz="3200" dirty="0">
                <a:latin typeface="Segoe Print" panose="02000600000000000000" pitchFamily="2" charset="0"/>
              </a:rPr>
              <a:t>onclude</a:t>
            </a:r>
          </a:p>
        </p:txBody>
      </p:sp>
      <p:sp>
        <p:nvSpPr>
          <p:cNvPr id="5" name="TextBox 4">
            <a:extLst>
              <a:ext uri="{FF2B5EF4-FFF2-40B4-BE49-F238E27FC236}">
                <a16:creationId xmlns:a16="http://schemas.microsoft.com/office/drawing/2014/main" id="{9F402676-5B72-44F4-9843-3B66AE99CC31}"/>
              </a:ext>
            </a:extLst>
          </p:cNvPr>
          <p:cNvSpPr txBox="1"/>
          <p:nvPr/>
        </p:nvSpPr>
        <p:spPr>
          <a:xfrm>
            <a:off x="5126182" y="2457131"/>
            <a:ext cx="5730240" cy="646331"/>
          </a:xfrm>
          <a:prstGeom prst="rect">
            <a:avLst/>
          </a:prstGeom>
          <a:noFill/>
        </p:spPr>
        <p:txBody>
          <a:bodyPr wrap="square" rtlCol="0">
            <a:spAutoFit/>
          </a:bodyPr>
          <a:lstStyle/>
          <a:p>
            <a:r>
              <a:rPr lang="en-US" dirty="0"/>
              <a:t>Here’s where you present a topic sentence, answering the prompt being asked of you.</a:t>
            </a:r>
          </a:p>
        </p:txBody>
      </p:sp>
      <p:sp>
        <p:nvSpPr>
          <p:cNvPr id="6" name="TextBox 5">
            <a:extLst>
              <a:ext uri="{FF2B5EF4-FFF2-40B4-BE49-F238E27FC236}">
                <a16:creationId xmlns:a16="http://schemas.microsoft.com/office/drawing/2014/main" id="{D3A7D0E2-84C5-45AC-8D2A-CCE1F45AE4F8}"/>
              </a:ext>
            </a:extLst>
          </p:cNvPr>
          <p:cNvSpPr txBox="1"/>
          <p:nvPr/>
        </p:nvSpPr>
        <p:spPr>
          <a:xfrm>
            <a:off x="4605251" y="3174120"/>
            <a:ext cx="6367549" cy="369332"/>
          </a:xfrm>
          <a:prstGeom prst="rect">
            <a:avLst/>
          </a:prstGeom>
          <a:noFill/>
        </p:spPr>
        <p:txBody>
          <a:bodyPr wrap="square" rtlCol="0">
            <a:spAutoFit/>
          </a:bodyPr>
          <a:lstStyle/>
          <a:p>
            <a:r>
              <a:rPr lang="en-US" dirty="0"/>
              <a:t>Cite the text to provide concrete support for your topic sentence.</a:t>
            </a:r>
          </a:p>
        </p:txBody>
      </p:sp>
      <p:sp>
        <p:nvSpPr>
          <p:cNvPr id="8" name="TextBox 7">
            <a:extLst>
              <a:ext uri="{FF2B5EF4-FFF2-40B4-BE49-F238E27FC236}">
                <a16:creationId xmlns:a16="http://schemas.microsoft.com/office/drawing/2014/main" id="{E3ED249A-4AFD-492D-B130-6E72BEED969E}"/>
              </a:ext>
            </a:extLst>
          </p:cNvPr>
          <p:cNvSpPr txBox="1"/>
          <p:nvPr/>
        </p:nvSpPr>
        <p:spPr>
          <a:xfrm>
            <a:off x="5519651" y="4047580"/>
            <a:ext cx="5336771" cy="923330"/>
          </a:xfrm>
          <a:prstGeom prst="rect">
            <a:avLst/>
          </a:prstGeom>
          <a:noFill/>
        </p:spPr>
        <p:txBody>
          <a:bodyPr wrap="square" rtlCol="0">
            <a:spAutoFit/>
          </a:bodyPr>
          <a:lstStyle/>
          <a:p>
            <a:r>
              <a:rPr lang="en-US" dirty="0"/>
              <a:t>The bulk of your paragraph, here’s where you prove you understand the prompt by explaining how the citation proves the topic sentence.</a:t>
            </a:r>
          </a:p>
        </p:txBody>
      </p:sp>
      <p:sp>
        <p:nvSpPr>
          <p:cNvPr id="10" name="TextBox 9">
            <a:extLst>
              <a:ext uri="{FF2B5EF4-FFF2-40B4-BE49-F238E27FC236}">
                <a16:creationId xmlns:a16="http://schemas.microsoft.com/office/drawing/2014/main" id="{1FF6987F-4900-4B07-8194-C82A1C9CFA30}"/>
              </a:ext>
            </a:extLst>
          </p:cNvPr>
          <p:cNvSpPr txBox="1"/>
          <p:nvPr/>
        </p:nvSpPr>
        <p:spPr>
          <a:xfrm>
            <a:off x="5370022" y="5514873"/>
            <a:ext cx="5602778" cy="646331"/>
          </a:xfrm>
          <a:prstGeom prst="rect">
            <a:avLst/>
          </a:prstGeom>
          <a:noFill/>
        </p:spPr>
        <p:txBody>
          <a:bodyPr wrap="square" rtlCol="0">
            <a:spAutoFit/>
          </a:bodyPr>
          <a:lstStyle/>
          <a:p>
            <a:r>
              <a:rPr lang="en-US" dirty="0"/>
              <a:t>Finally, wrap it up by offering a conclusion sentence that links the paragraph back to the wider topic.</a:t>
            </a:r>
          </a:p>
        </p:txBody>
      </p:sp>
    </p:spTree>
    <p:extLst>
      <p:ext uri="{BB962C8B-B14F-4D97-AF65-F5344CB8AC3E}">
        <p14:creationId xmlns:p14="http://schemas.microsoft.com/office/powerpoint/2010/main" val="373594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a:extLst>
              <a:ext uri="{FF2B5EF4-FFF2-40B4-BE49-F238E27FC236}">
                <a16:creationId xmlns:a16="http://schemas.microsoft.com/office/drawing/2014/main" id="{8B97DB4B-BD6A-4400-85C1-1B38F527F04E}"/>
              </a:ext>
            </a:extLst>
          </p:cNvPr>
          <p:cNvPicPr>
            <a:picLocks noChangeAspect="1"/>
          </p:cNvPicPr>
          <p:nvPr/>
        </p:nvPicPr>
        <p:blipFill rotWithShape="1">
          <a:blip r:embed="rId2"/>
          <a:srcRect b="22945"/>
          <a:stretch/>
        </p:blipFill>
        <p:spPr>
          <a:xfrm>
            <a:off x="20" y="10"/>
            <a:ext cx="12191980" cy="6857990"/>
          </a:xfrm>
          <a:prstGeom prst="rect">
            <a:avLst/>
          </a:prstGeom>
        </p:spPr>
      </p:pic>
      <p:sp>
        <p:nvSpPr>
          <p:cNvPr id="5" name="TextBox 4">
            <a:extLst>
              <a:ext uri="{FF2B5EF4-FFF2-40B4-BE49-F238E27FC236}">
                <a16:creationId xmlns:a16="http://schemas.microsoft.com/office/drawing/2014/main" id="{DC9174CB-A01E-4038-B29F-DB16217E0018}"/>
              </a:ext>
            </a:extLst>
          </p:cNvPr>
          <p:cNvSpPr txBox="1"/>
          <p:nvPr/>
        </p:nvSpPr>
        <p:spPr>
          <a:xfrm>
            <a:off x="2023353" y="1750979"/>
            <a:ext cx="6945549" cy="523220"/>
          </a:xfrm>
          <a:prstGeom prst="rect">
            <a:avLst/>
          </a:prstGeom>
          <a:noFill/>
        </p:spPr>
        <p:txBody>
          <a:bodyPr wrap="square" rtlCol="0">
            <a:spAutoFit/>
          </a:bodyPr>
          <a:lstStyle/>
          <a:p>
            <a:r>
              <a:rPr lang="en-US" sz="2800" b="1" dirty="0">
                <a:latin typeface="Segoe Print" panose="02000600000000000000" pitchFamily="2" charset="0"/>
              </a:rPr>
              <a:t>Consider the following paragraph.</a:t>
            </a:r>
          </a:p>
        </p:txBody>
      </p:sp>
      <p:sp>
        <p:nvSpPr>
          <p:cNvPr id="6" name="TextBox 5">
            <a:extLst>
              <a:ext uri="{FF2B5EF4-FFF2-40B4-BE49-F238E27FC236}">
                <a16:creationId xmlns:a16="http://schemas.microsoft.com/office/drawing/2014/main" id="{22E03E29-1B2D-44E1-AD46-388D34074AB5}"/>
              </a:ext>
            </a:extLst>
          </p:cNvPr>
          <p:cNvSpPr txBox="1"/>
          <p:nvPr/>
        </p:nvSpPr>
        <p:spPr>
          <a:xfrm>
            <a:off x="2023353" y="2274199"/>
            <a:ext cx="9747115" cy="3416320"/>
          </a:xfrm>
          <a:prstGeom prst="rect">
            <a:avLst/>
          </a:prstGeom>
          <a:noFill/>
        </p:spPr>
        <p:txBody>
          <a:bodyPr wrap="square" rtlCol="0">
            <a:spAutoFit/>
          </a:bodyPr>
          <a:lstStyle/>
          <a:p>
            <a:r>
              <a:rPr lang="en-US" dirty="0"/>
              <a:t>	</a:t>
            </a:r>
            <a:r>
              <a:rPr lang="en-US" sz="2400" dirty="0"/>
              <a:t>School uniforms can have an extremely positive effect on the social dynamics in a school.  One study in Florida found that school uniforms “eliminated status barriers, which made it easier for peers to work collaboratively” (Collins 84).  Uniforms can make students less competitive.  They reduce the need for students to compete with each other through their choice of clothing.  Uniforms can create equality amongst students.  School uniforms help create a school identity.  Uniforms make students feel a sense of pride towards their school.  It would be sensible for schools to review their school uniform policies.</a:t>
            </a:r>
          </a:p>
        </p:txBody>
      </p:sp>
      <p:sp>
        <p:nvSpPr>
          <p:cNvPr id="7" name="TextBox 6">
            <a:extLst>
              <a:ext uri="{FF2B5EF4-FFF2-40B4-BE49-F238E27FC236}">
                <a16:creationId xmlns:a16="http://schemas.microsoft.com/office/drawing/2014/main" id="{4DC6A75F-2E0A-42EA-B3BE-2766C5C2759D}"/>
              </a:ext>
            </a:extLst>
          </p:cNvPr>
          <p:cNvSpPr txBox="1"/>
          <p:nvPr/>
        </p:nvSpPr>
        <p:spPr>
          <a:xfrm>
            <a:off x="1809344" y="5735650"/>
            <a:ext cx="10175132" cy="1077218"/>
          </a:xfrm>
          <a:prstGeom prst="rect">
            <a:avLst/>
          </a:prstGeom>
          <a:noFill/>
        </p:spPr>
        <p:txBody>
          <a:bodyPr wrap="square" rtlCol="0">
            <a:spAutoFit/>
          </a:bodyPr>
          <a:lstStyle/>
          <a:p>
            <a:pPr algn="ctr"/>
            <a:r>
              <a:rPr lang="en-US" sz="3200" dirty="0"/>
              <a:t>We can see that the </a:t>
            </a:r>
            <a:r>
              <a:rPr lang="en-US" sz="3200" dirty="0">
                <a:solidFill>
                  <a:srgbClr val="0070C0"/>
                </a:solidFill>
              </a:rPr>
              <a:t>A</a:t>
            </a:r>
            <a:r>
              <a:rPr lang="en-US" sz="3200" dirty="0">
                <a:solidFill>
                  <a:schemeClr val="accent6">
                    <a:lumMod val="75000"/>
                  </a:schemeClr>
                </a:solidFill>
              </a:rPr>
              <a:t>C</a:t>
            </a:r>
            <a:r>
              <a:rPr lang="en-US" sz="3200" dirty="0">
                <a:solidFill>
                  <a:srgbClr val="FF0000"/>
                </a:solidFill>
              </a:rPr>
              <a:t>E</a:t>
            </a:r>
            <a:r>
              <a:rPr lang="en-US" sz="3200" dirty="0">
                <a:solidFill>
                  <a:srgbClr val="7030A0"/>
                </a:solidFill>
              </a:rPr>
              <a:t>C</a:t>
            </a:r>
            <a:r>
              <a:rPr lang="en-US" sz="3200" dirty="0"/>
              <a:t> elements are all there, but doesn’t the overall fluency feel stilted and disconnected?</a:t>
            </a:r>
          </a:p>
        </p:txBody>
      </p:sp>
    </p:spTree>
    <p:extLst>
      <p:ext uri="{BB962C8B-B14F-4D97-AF65-F5344CB8AC3E}">
        <p14:creationId xmlns:p14="http://schemas.microsoft.com/office/powerpoint/2010/main" val="382775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a:extLst>
              <a:ext uri="{FF2B5EF4-FFF2-40B4-BE49-F238E27FC236}">
                <a16:creationId xmlns:a16="http://schemas.microsoft.com/office/drawing/2014/main" id="{8B97DB4B-BD6A-4400-85C1-1B38F527F04E}"/>
              </a:ext>
            </a:extLst>
          </p:cNvPr>
          <p:cNvPicPr>
            <a:picLocks noChangeAspect="1"/>
          </p:cNvPicPr>
          <p:nvPr/>
        </p:nvPicPr>
        <p:blipFill rotWithShape="1">
          <a:blip r:embed="rId2"/>
          <a:srcRect b="22945"/>
          <a:stretch/>
        </p:blipFill>
        <p:spPr>
          <a:xfrm>
            <a:off x="20" y="10"/>
            <a:ext cx="12191980" cy="6857990"/>
          </a:xfrm>
          <a:prstGeom prst="rect">
            <a:avLst/>
          </a:prstGeom>
        </p:spPr>
      </p:pic>
      <p:sp>
        <p:nvSpPr>
          <p:cNvPr id="5" name="TextBox 4">
            <a:extLst>
              <a:ext uri="{FF2B5EF4-FFF2-40B4-BE49-F238E27FC236}">
                <a16:creationId xmlns:a16="http://schemas.microsoft.com/office/drawing/2014/main" id="{DC9174CB-A01E-4038-B29F-DB16217E0018}"/>
              </a:ext>
            </a:extLst>
          </p:cNvPr>
          <p:cNvSpPr txBox="1"/>
          <p:nvPr/>
        </p:nvSpPr>
        <p:spPr>
          <a:xfrm>
            <a:off x="2029839" y="1595021"/>
            <a:ext cx="6945549" cy="523220"/>
          </a:xfrm>
          <a:prstGeom prst="rect">
            <a:avLst/>
          </a:prstGeom>
          <a:noFill/>
        </p:spPr>
        <p:txBody>
          <a:bodyPr wrap="square" rtlCol="0">
            <a:spAutoFit/>
          </a:bodyPr>
          <a:lstStyle/>
          <a:p>
            <a:r>
              <a:rPr lang="en-US" sz="2800" b="1" dirty="0">
                <a:latin typeface="Segoe Print" panose="02000600000000000000" pitchFamily="2" charset="0"/>
              </a:rPr>
              <a:t>Now, look at it with a few changes.</a:t>
            </a:r>
          </a:p>
        </p:txBody>
      </p:sp>
      <p:sp>
        <p:nvSpPr>
          <p:cNvPr id="6" name="TextBox 5">
            <a:extLst>
              <a:ext uri="{FF2B5EF4-FFF2-40B4-BE49-F238E27FC236}">
                <a16:creationId xmlns:a16="http://schemas.microsoft.com/office/drawing/2014/main" id="{22E03E29-1B2D-44E1-AD46-388D34074AB5}"/>
              </a:ext>
            </a:extLst>
          </p:cNvPr>
          <p:cNvSpPr txBox="1"/>
          <p:nvPr/>
        </p:nvSpPr>
        <p:spPr>
          <a:xfrm>
            <a:off x="2029839" y="2118241"/>
            <a:ext cx="9747115" cy="4662815"/>
          </a:xfrm>
          <a:prstGeom prst="rect">
            <a:avLst/>
          </a:prstGeom>
          <a:noFill/>
        </p:spPr>
        <p:txBody>
          <a:bodyPr wrap="square" rtlCol="0">
            <a:spAutoFit/>
          </a:bodyPr>
          <a:lstStyle/>
          <a:p>
            <a:r>
              <a:rPr lang="en-US" dirty="0"/>
              <a:t>	</a:t>
            </a:r>
            <a:r>
              <a:rPr lang="en-US" sz="2700" dirty="0"/>
              <a:t>School uniforms can have an extremely positive effect on the social dynamics in a school.  One study in Florida found that school uniforms “eliminated status barriers, which made it easier for peers to work collaboratively” (Collins 84).  </a:t>
            </a:r>
            <a:r>
              <a:rPr lang="en-US" sz="2700" dirty="0">
                <a:solidFill>
                  <a:srgbClr val="FF3399"/>
                </a:solidFill>
              </a:rPr>
              <a:t>One of the main benefits of this is the fact that </a:t>
            </a:r>
            <a:r>
              <a:rPr lang="en-US" sz="2700" dirty="0"/>
              <a:t>uniforms can make students less competitive, </a:t>
            </a:r>
            <a:r>
              <a:rPr lang="en-US" sz="2700" dirty="0">
                <a:solidFill>
                  <a:srgbClr val="FF3399"/>
                </a:solidFill>
              </a:rPr>
              <a:t>as they </a:t>
            </a:r>
            <a:r>
              <a:rPr lang="en-US" sz="2700" dirty="0"/>
              <a:t>reduce the need for students to compete with each other through their choice of clothing. </a:t>
            </a:r>
            <a:r>
              <a:rPr lang="en-US" sz="2700" dirty="0">
                <a:solidFill>
                  <a:srgbClr val="FF3399"/>
                </a:solidFill>
              </a:rPr>
              <a:t>Moreover</a:t>
            </a:r>
            <a:r>
              <a:rPr lang="en-US" sz="2700" dirty="0"/>
              <a:t>,  uniforms can create equality amongst students.  </a:t>
            </a:r>
            <a:r>
              <a:rPr lang="en-US" sz="2700" dirty="0">
                <a:solidFill>
                  <a:srgbClr val="FF3399"/>
                </a:solidFill>
              </a:rPr>
              <a:t>Similarly</a:t>
            </a:r>
            <a:r>
              <a:rPr lang="en-US" sz="2700" dirty="0"/>
              <a:t>, school uniforms help create a school identity, </a:t>
            </a:r>
            <a:r>
              <a:rPr lang="en-US" sz="2700" dirty="0">
                <a:solidFill>
                  <a:srgbClr val="FF3399"/>
                </a:solidFill>
              </a:rPr>
              <a:t>because they </a:t>
            </a:r>
            <a:r>
              <a:rPr lang="en-US" sz="2700" dirty="0"/>
              <a:t>make students feel a sense of pride towards their school.  </a:t>
            </a:r>
            <a:r>
              <a:rPr lang="en-US" sz="2700" dirty="0">
                <a:solidFill>
                  <a:srgbClr val="FF3399"/>
                </a:solidFill>
              </a:rPr>
              <a:t>Therefore, it is clear that </a:t>
            </a:r>
            <a:r>
              <a:rPr lang="en-US" sz="2700" dirty="0"/>
              <a:t>it would be sensible for schools to review their school uniform policies.</a:t>
            </a:r>
          </a:p>
        </p:txBody>
      </p:sp>
    </p:spTree>
    <p:extLst>
      <p:ext uri="{BB962C8B-B14F-4D97-AF65-F5344CB8AC3E}">
        <p14:creationId xmlns:p14="http://schemas.microsoft.com/office/powerpoint/2010/main" val="212060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3F9559-45CC-4E38-9140-DBC5251C54A3}"/>
              </a:ext>
            </a:extLst>
          </p:cNvPr>
          <p:cNvPicPr>
            <a:picLocks noChangeAspect="1"/>
          </p:cNvPicPr>
          <p:nvPr/>
        </p:nvPicPr>
        <p:blipFill>
          <a:blip r:embed="rId2"/>
          <a:stretch>
            <a:fillRect/>
          </a:stretch>
        </p:blipFill>
        <p:spPr>
          <a:xfrm>
            <a:off x="914401" y="17149"/>
            <a:ext cx="10311318" cy="6814158"/>
          </a:xfrm>
          <a:prstGeom prst="rect">
            <a:avLst/>
          </a:prstGeom>
        </p:spPr>
      </p:pic>
    </p:spTree>
    <p:extLst>
      <p:ext uri="{BB962C8B-B14F-4D97-AF65-F5344CB8AC3E}">
        <p14:creationId xmlns:p14="http://schemas.microsoft.com/office/powerpoint/2010/main" val="4332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95476D08-8B69-4143-9C72-E2CC72B6BC9C}"/>
              </a:ext>
            </a:extLst>
          </p:cNvPr>
          <p:cNvPicPr>
            <a:picLocks noChangeAspect="1"/>
          </p:cNvPicPr>
          <p:nvPr/>
        </p:nvPicPr>
        <p:blipFill rotWithShape="1">
          <a:blip r:embed="rId2"/>
          <a:srcRect b="25249"/>
          <a:stretch/>
        </p:blipFill>
        <p:spPr>
          <a:xfrm>
            <a:off x="20" y="10"/>
            <a:ext cx="12191980" cy="6857990"/>
          </a:xfrm>
          <a:prstGeom prst="rect">
            <a:avLst/>
          </a:prstGeom>
        </p:spPr>
      </p:pic>
      <p:sp>
        <p:nvSpPr>
          <p:cNvPr id="3" name="TextBox 2">
            <a:extLst>
              <a:ext uri="{FF2B5EF4-FFF2-40B4-BE49-F238E27FC236}">
                <a16:creationId xmlns:a16="http://schemas.microsoft.com/office/drawing/2014/main" id="{345472CA-7E42-4101-B102-1B3D7B3FBE14}"/>
              </a:ext>
            </a:extLst>
          </p:cNvPr>
          <p:cNvSpPr txBox="1"/>
          <p:nvPr/>
        </p:nvSpPr>
        <p:spPr>
          <a:xfrm>
            <a:off x="1867711" y="1828800"/>
            <a:ext cx="10136221" cy="4308872"/>
          </a:xfrm>
          <a:prstGeom prst="rect">
            <a:avLst/>
          </a:prstGeom>
          <a:noFill/>
          <a:ln>
            <a:noFill/>
          </a:ln>
        </p:spPr>
        <p:txBody>
          <a:bodyPr wrap="square" rtlCol="0">
            <a:spAutoFit/>
          </a:bodyPr>
          <a:lstStyle/>
          <a:p>
            <a:r>
              <a:rPr lang="en-US" sz="3200" dirty="0">
                <a:latin typeface="Segoe Print" panose="02000600000000000000" pitchFamily="2" charset="0"/>
              </a:rPr>
              <a:t>Without paragraphs, your writing would be one large block of text with no clear distinctions between ideas or thoughts.</a:t>
            </a:r>
          </a:p>
          <a:p>
            <a:endParaRPr lang="en-US" sz="3200" dirty="0">
              <a:latin typeface="Segoe Print" panose="02000600000000000000" pitchFamily="2" charset="0"/>
            </a:endParaRPr>
          </a:p>
          <a:p>
            <a:endParaRPr lang="en-US" dirty="0">
              <a:latin typeface="Segoe Print" panose="02000600000000000000" pitchFamily="2" charset="0"/>
            </a:endParaRPr>
          </a:p>
          <a:p>
            <a:r>
              <a:rPr lang="en-US" sz="3200" dirty="0">
                <a:latin typeface="Segoe Print" panose="02000600000000000000" pitchFamily="2" charset="0"/>
              </a:rPr>
              <a:t>Paragraphs give your writing structure, which makes it easier to read and understand.  Structure allows you to be more articulate in putting your ideas on paper.</a:t>
            </a:r>
          </a:p>
        </p:txBody>
      </p:sp>
    </p:spTree>
    <p:extLst>
      <p:ext uri="{BB962C8B-B14F-4D97-AF65-F5344CB8AC3E}">
        <p14:creationId xmlns:p14="http://schemas.microsoft.com/office/powerpoint/2010/main" val="136641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a:extLst>
              <a:ext uri="{FF2B5EF4-FFF2-40B4-BE49-F238E27FC236}">
                <a16:creationId xmlns:a16="http://schemas.microsoft.com/office/drawing/2014/main" id="{D955E316-CE1B-44BC-B145-E12F4068C6D1}"/>
              </a:ext>
            </a:extLst>
          </p:cNvPr>
          <p:cNvPicPr>
            <a:picLocks noChangeAspect="1"/>
          </p:cNvPicPr>
          <p:nvPr/>
        </p:nvPicPr>
        <p:blipFill rotWithShape="1">
          <a:blip r:embed="rId2"/>
          <a:srcRect t="4190" b="18224"/>
          <a:stretch/>
        </p:blipFill>
        <p:spPr>
          <a:xfrm>
            <a:off x="20" y="10"/>
            <a:ext cx="12191980" cy="6857990"/>
          </a:xfrm>
          <a:prstGeom prst="rect">
            <a:avLst/>
          </a:prstGeom>
        </p:spPr>
      </p:pic>
      <p:sp>
        <p:nvSpPr>
          <p:cNvPr id="5" name="TextBox 4">
            <a:extLst>
              <a:ext uri="{FF2B5EF4-FFF2-40B4-BE49-F238E27FC236}">
                <a16:creationId xmlns:a16="http://schemas.microsoft.com/office/drawing/2014/main" id="{797FCE95-C157-413C-8971-E0812551D792}"/>
              </a:ext>
            </a:extLst>
          </p:cNvPr>
          <p:cNvSpPr txBox="1"/>
          <p:nvPr/>
        </p:nvSpPr>
        <p:spPr>
          <a:xfrm>
            <a:off x="2062265" y="2879387"/>
            <a:ext cx="9844390" cy="3570208"/>
          </a:xfrm>
          <a:prstGeom prst="rect">
            <a:avLst/>
          </a:prstGeom>
          <a:noFill/>
        </p:spPr>
        <p:txBody>
          <a:bodyPr wrap="square" rtlCol="0">
            <a:spAutoFit/>
          </a:bodyPr>
          <a:lstStyle/>
          <a:p>
            <a:pPr marL="285750" indent="-285750">
              <a:buFont typeface="Wingdings" panose="05000000000000000000" pitchFamily="2" charset="2"/>
              <a:buChar char="ü"/>
            </a:pPr>
            <a:r>
              <a:rPr lang="en-US" sz="4400" dirty="0"/>
              <a:t>Follow the </a:t>
            </a:r>
            <a:r>
              <a:rPr lang="en-US" sz="4400" dirty="0">
                <a:solidFill>
                  <a:srgbClr val="0070C0"/>
                </a:solidFill>
              </a:rPr>
              <a:t>A</a:t>
            </a:r>
            <a:r>
              <a:rPr lang="en-US" sz="4400" dirty="0">
                <a:solidFill>
                  <a:schemeClr val="accent6">
                    <a:lumMod val="75000"/>
                  </a:schemeClr>
                </a:solidFill>
              </a:rPr>
              <a:t>C</a:t>
            </a:r>
            <a:r>
              <a:rPr lang="en-US" sz="4400" dirty="0">
                <a:solidFill>
                  <a:srgbClr val="FF0000"/>
                </a:solidFill>
              </a:rPr>
              <a:t>E</a:t>
            </a:r>
            <a:r>
              <a:rPr lang="en-US" sz="4400" dirty="0">
                <a:solidFill>
                  <a:srgbClr val="7030A0"/>
                </a:solidFill>
              </a:rPr>
              <a:t>C</a:t>
            </a:r>
            <a:r>
              <a:rPr lang="en-US" sz="4400" dirty="0"/>
              <a:t> method.</a:t>
            </a:r>
          </a:p>
          <a:p>
            <a:endParaRPr lang="en-US" sz="2500" dirty="0"/>
          </a:p>
          <a:p>
            <a:pPr marL="285750" indent="-285750">
              <a:buFont typeface="Wingdings" panose="05000000000000000000" pitchFamily="2" charset="2"/>
              <a:buChar char="ü"/>
            </a:pPr>
            <a:r>
              <a:rPr lang="en-US" sz="4400" dirty="0"/>
              <a:t>Stick to one topic per paragraph.</a:t>
            </a:r>
          </a:p>
          <a:p>
            <a:endParaRPr lang="en-US" sz="2500" dirty="0"/>
          </a:p>
          <a:p>
            <a:pPr marL="285750" indent="-285750">
              <a:buFont typeface="Wingdings" panose="05000000000000000000" pitchFamily="2" charset="2"/>
              <a:buChar char="ü"/>
            </a:pPr>
            <a:r>
              <a:rPr lang="en-US" sz="4400" dirty="0"/>
              <a:t>Link your sentences with transitional words and phrases.</a:t>
            </a:r>
          </a:p>
        </p:txBody>
      </p:sp>
    </p:spTree>
    <p:extLst>
      <p:ext uri="{BB962C8B-B14F-4D97-AF65-F5344CB8AC3E}">
        <p14:creationId xmlns:p14="http://schemas.microsoft.com/office/powerpoint/2010/main" val="105620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5506E63C-40DE-4768-9DA6-D7C3CBC90CA6}"/>
              </a:ext>
            </a:extLst>
          </p:cNvPr>
          <p:cNvPicPr>
            <a:picLocks noChangeAspect="1"/>
          </p:cNvPicPr>
          <p:nvPr/>
        </p:nvPicPr>
        <p:blipFill rotWithShape="1">
          <a:blip r:embed="rId2"/>
          <a:srcRect b="23208"/>
          <a:stretch/>
        </p:blipFill>
        <p:spPr>
          <a:xfrm>
            <a:off x="20" y="10"/>
            <a:ext cx="12191980" cy="6857990"/>
          </a:xfrm>
          <a:prstGeom prst="rect">
            <a:avLst/>
          </a:prstGeom>
        </p:spPr>
      </p:pic>
      <p:sp>
        <p:nvSpPr>
          <p:cNvPr id="3" name="TextBox 2">
            <a:extLst>
              <a:ext uri="{FF2B5EF4-FFF2-40B4-BE49-F238E27FC236}">
                <a16:creationId xmlns:a16="http://schemas.microsoft.com/office/drawing/2014/main" id="{54A6CA04-6C9F-4958-8E08-AE7F4D0771A0}"/>
              </a:ext>
            </a:extLst>
          </p:cNvPr>
          <p:cNvSpPr txBox="1"/>
          <p:nvPr/>
        </p:nvSpPr>
        <p:spPr>
          <a:xfrm>
            <a:off x="4824920" y="1245140"/>
            <a:ext cx="6653719" cy="1077218"/>
          </a:xfrm>
          <a:prstGeom prst="rect">
            <a:avLst/>
          </a:prstGeom>
          <a:noFill/>
        </p:spPr>
        <p:txBody>
          <a:bodyPr wrap="square" rtlCol="0">
            <a:spAutoFit/>
          </a:bodyPr>
          <a:lstStyle/>
          <a:p>
            <a:pPr algn="ctr"/>
            <a:r>
              <a:rPr lang="en-US" sz="3200" dirty="0">
                <a:latin typeface="Segoe Print" panose="02000600000000000000" pitchFamily="2" charset="0"/>
              </a:rPr>
              <a:t>A good paragraph is all about STRUCTURE.</a:t>
            </a:r>
          </a:p>
        </p:txBody>
      </p:sp>
      <p:sp>
        <p:nvSpPr>
          <p:cNvPr id="4" name="TextBox 3">
            <a:extLst>
              <a:ext uri="{FF2B5EF4-FFF2-40B4-BE49-F238E27FC236}">
                <a16:creationId xmlns:a16="http://schemas.microsoft.com/office/drawing/2014/main" id="{13BBB7CE-8C59-4D2C-AB38-9EC98023C3E5}"/>
              </a:ext>
            </a:extLst>
          </p:cNvPr>
          <p:cNvSpPr txBox="1"/>
          <p:nvPr/>
        </p:nvSpPr>
        <p:spPr>
          <a:xfrm>
            <a:off x="1964987" y="2505670"/>
            <a:ext cx="10058400" cy="4185761"/>
          </a:xfrm>
          <a:prstGeom prst="rect">
            <a:avLst/>
          </a:prstGeom>
          <a:noFill/>
        </p:spPr>
        <p:txBody>
          <a:bodyPr wrap="square" rtlCol="0">
            <a:spAutoFit/>
          </a:bodyPr>
          <a:lstStyle/>
          <a:p>
            <a:r>
              <a:rPr lang="en-US" sz="2800" dirty="0">
                <a:latin typeface="Segoe Print" panose="02000600000000000000" pitchFamily="2" charset="0"/>
              </a:rPr>
              <a:t>Body paragraphs should always contain the following</a:t>
            </a:r>
            <a:r>
              <a:rPr lang="en-US" sz="2400" dirty="0">
                <a:latin typeface="Segoe Print" panose="02000600000000000000" pitchFamily="2" charset="0"/>
              </a:rPr>
              <a:t>:</a:t>
            </a:r>
          </a:p>
          <a:p>
            <a:endParaRPr lang="en-US" dirty="0">
              <a:latin typeface="Segoe Print" panose="02000600000000000000" pitchFamily="2" charset="0"/>
            </a:endParaRPr>
          </a:p>
          <a:p>
            <a:r>
              <a:rPr lang="en-US" sz="4400" u="sng" dirty="0">
                <a:solidFill>
                  <a:schemeClr val="accent5">
                    <a:lumMod val="75000"/>
                  </a:schemeClr>
                </a:solidFill>
                <a:latin typeface="Segoe Print" panose="02000600000000000000" pitchFamily="2" charset="0"/>
              </a:rPr>
              <a:t>A</a:t>
            </a:r>
            <a:r>
              <a:rPr lang="en-US" sz="4400" dirty="0">
                <a:latin typeface="Segoe Print" panose="02000600000000000000" pitchFamily="2" charset="0"/>
              </a:rPr>
              <a:t>nswer</a:t>
            </a:r>
          </a:p>
          <a:p>
            <a:r>
              <a:rPr lang="en-US" sz="4400" u="sng" dirty="0">
                <a:solidFill>
                  <a:schemeClr val="accent6">
                    <a:lumMod val="75000"/>
                  </a:schemeClr>
                </a:solidFill>
                <a:latin typeface="Segoe Print" panose="02000600000000000000" pitchFamily="2" charset="0"/>
              </a:rPr>
              <a:t>C</a:t>
            </a:r>
            <a:r>
              <a:rPr lang="en-US" sz="4400" dirty="0">
                <a:latin typeface="Segoe Print" panose="02000600000000000000" pitchFamily="2" charset="0"/>
              </a:rPr>
              <a:t>ite</a:t>
            </a:r>
          </a:p>
          <a:p>
            <a:r>
              <a:rPr lang="en-US" sz="4400" u="sng" dirty="0">
                <a:solidFill>
                  <a:srgbClr val="FF0000"/>
                </a:solidFill>
                <a:latin typeface="Segoe Print" panose="02000600000000000000" pitchFamily="2" charset="0"/>
              </a:rPr>
              <a:t>E</a:t>
            </a:r>
            <a:r>
              <a:rPr lang="en-US" sz="4400" dirty="0">
                <a:latin typeface="Segoe Print" panose="02000600000000000000" pitchFamily="2" charset="0"/>
              </a:rPr>
              <a:t>xpand, </a:t>
            </a:r>
          </a:p>
          <a:p>
            <a:r>
              <a:rPr lang="en-US" sz="4400" u="sng" dirty="0">
                <a:solidFill>
                  <a:srgbClr val="FF0000"/>
                </a:solidFill>
                <a:latin typeface="Segoe Print" panose="02000600000000000000" pitchFamily="2" charset="0"/>
              </a:rPr>
              <a:t>E</a:t>
            </a:r>
            <a:r>
              <a:rPr lang="en-US" sz="4400" dirty="0">
                <a:latin typeface="Segoe Print" panose="02000600000000000000" pitchFamily="2" charset="0"/>
              </a:rPr>
              <a:t>laborate, </a:t>
            </a:r>
            <a:r>
              <a:rPr lang="en-US" sz="4400" u="sng" dirty="0">
                <a:solidFill>
                  <a:srgbClr val="FF0000"/>
                </a:solidFill>
                <a:latin typeface="Segoe Print" panose="02000600000000000000" pitchFamily="2" charset="0"/>
              </a:rPr>
              <a:t>E</a:t>
            </a:r>
            <a:r>
              <a:rPr lang="en-US" sz="4400" dirty="0">
                <a:latin typeface="Segoe Print" panose="02000600000000000000" pitchFamily="2" charset="0"/>
              </a:rPr>
              <a:t>xplain</a:t>
            </a:r>
          </a:p>
          <a:p>
            <a:r>
              <a:rPr lang="en-US" sz="4400" u="sng" dirty="0">
                <a:solidFill>
                  <a:srgbClr val="7030A0"/>
                </a:solidFill>
                <a:latin typeface="Segoe Print" panose="02000600000000000000" pitchFamily="2" charset="0"/>
              </a:rPr>
              <a:t>C</a:t>
            </a:r>
            <a:r>
              <a:rPr lang="en-US" sz="4400" dirty="0">
                <a:latin typeface="Segoe Print" panose="02000600000000000000" pitchFamily="2" charset="0"/>
              </a:rPr>
              <a:t>onclude</a:t>
            </a:r>
          </a:p>
        </p:txBody>
      </p:sp>
      <p:pic>
        <p:nvPicPr>
          <p:cNvPr id="14" name="Picture 13">
            <a:extLst>
              <a:ext uri="{FF2B5EF4-FFF2-40B4-BE49-F238E27FC236}">
                <a16:creationId xmlns:a16="http://schemas.microsoft.com/office/drawing/2014/main" id="{CE593CD1-AD0B-4E84-9697-2A9B5D3F3B7D}"/>
              </a:ext>
            </a:extLst>
          </p:cNvPr>
          <p:cNvPicPr>
            <a:picLocks noChangeAspect="1"/>
          </p:cNvPicPr>
          <p:nvPr/>
        </p:nvPicPr>
        <p:blipFill>
          <a:blip r:embed="rId3"/>
          <a:stretch>
            <a:fillRect/>
          </a:stretch>
        </p:blipFill>
        <p:spPr>
          <a:xfrm>
            <a:off x="7306357" y="2982438"/>
            <a:ext cx="4513634" cy="3792277"/>
          </a:xfrm>
          <a:prstGeom prst="rect">
            <a:avLst/>
          </a:prstGeom>
        </p:spPr>
      </p:pic>
      <p:sp>
        <p:nvSpPr>
          <p:cNvPr id="15" name="TextBox 14">
            <a:extLst>
              <a:ext uri="{FF2B5EF4-FFF2-40B4-BE49-F238E27FC236}">
                <a16:creationId xmlns:a16="http://schemas.microsoft.com/office/drawing/2014/main" id="{B6132FF6-93D8-4619-AF38-049113EB4DE2}"/>
              </a:ext>
            </a:extLst>
          </p:cNvPr>
          <p:cNvSpPr txBox="1"/>
          <p:nvPr/>
        </p:nvSpPr>
        <p:spPr>
          <a:xfrm>
            <a:off x="7665396" y="3567488"/>
            <a:ext cx="3560323" cy="2554545"/>
          </a:xfrm>
          <a:prstGeom prst="rect">
            <a:avLst/>
          </a:prstGeom>
          <a:noFill/>
        </p:spPr>
        <p:txBody>
          <a:bodyPr wrap="square" rtlCol="0">
            <a:spAutoFit/>
          </a:bodyPr>
          <a:lstStyle/>
          <a:p>
            <a:pPr algn="ctr"/>
            <a:r>
              <a:rPr lang="en-US" sz="3200" dirty="0"/>
              <a:t>Being mindful of this acronym will help you to write effective, thorough body paragraphs!</a:t>
            </a:r>
          </a:p>
        </p:txBody>
      </p:sp>
    </p:spTree>
    <p:extLst>
      <p:ext uri="{BB962C8B-B14F-4D97-AF65-F5344CB8AC3E}">
        <p14:creationId xmlns:p14="http://schemas.microsoft.com/office/powerpoint/2010/main" val="341021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additive="base">
                                        <p:cTn id="2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 calcmode="lin" valueType="num">
                                      <p:cBhvr additive="base">
                                        <p:cTn id="3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fade">
                                      <p:cBhvr>
                                        <p:cTn id="40" dur="1000"/>
                                        <p:tgtEl>
                                          <p:spTgt spid="15">
                                            <p:txEl>
                                              <p:pRg st="0" end="0"/>
                                            </p:txEl>
                                          </p:spTgt>
                                        </p:tgtEl>
                                      </p:cBhvr>
                                    </p:animEffect>
                                    <p:anim calcmode="lin" valueType="num">
                                      <p:cBhvr>
                                        <p:cTn id="4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F4470BF4-8D93-4ADA-97C9-D42916A61F98}"/>
              </a:ext>
            </a:extLst>
          </p:cNvPr>
          <p:cNvPicPr>
            <a:picLocks noChangeAspect="1"/>
          </p:cNvPicPr>
          <p:nvPr/>
        </p:nvPicPr>
        <p:blipFill rotWithShape="1">
          <a:blip r:embed="rId2"/>
          <a:srcRect b="22681"/>
          <a:stretch/>
        </p:blipFill>
        <p:spPr>
          <a:xfrm>
            <a:off x="20" y="10"/>
            <a:ext cx="12191980" cy="6857990"/>
          </a:xfrm>
          <a:prstGeom prst="rect">
            <a:avLst/>
          </a:prstGeom>
        </p:spPr>
      </p:pic>
      <p:sp>
        <p:nvSpPr>
          <p:cNvPr id="3" name="TextBox 2">
            <a:extLst>
              <a:ext uri="{FF2B5EF4-FFF2-40B4-BE49-F238E27FC236}">
                <a16:creationId xmlns:a16="http://schemas.microsoft.com/office/drawing/2014/main" id="{630A130B-6739-42E9-BD78-6FB94B657AF8}"/>
              </a:ext>
            </a:extLst>
          </p:cNvPr>
          <p:cNvSpPr txBox="1"/>
          <p:nvPr/>
        </p:nvSpPr>
        <p:spPr>
          <a:xfrm>
            <a:off x="5037512" y="1080655"/>
            <a:ext cx="6334299" cy="707886"/>
          </a:xfrm>
          <a:prstGeom prst="rect">
            <a:avLst/>
          </a:prstGeom>
          <a:noFill/>
        </p:spPr>
        <p:txBody>
          <a:bodyPr wrap="square" rtlCol="0">
            <a:spAutoFit/>
          </a:bodyPr>
          <a:lstStyle/>
          <a:p>
            <a:pPr algn="ctr"/>
            <a:r>
              <a:rPr lang="en-US" sz="4000" dirty="0">
                <a:latin typeface="Segoe Print" panose="02000600000000000000" pitchFamily="2" charset="0"/>
              </a:rPr>
              <a:t>Let’s look at </a:t>
            </a:r>
            <a:r>
              <a:rPr lang="en-US" sz="4000" u="sng" dirty="0">
                <a:solidFill>
                  <a:srgbClr val="0070C0"/>
                </a:solidFill>
                <a:latin typeface="Segoe Print" panose="02000600000000000000" pitchFamily="2" charset="0"/>
              </a:rPr>
              <a:t>A</a:t>
            </a:r>
            <a:r>
              <a:rPr lang="en-US" sz="4000" dirty="0">
                <a:latin typeface="Segoe Print" panose="02000600000000000000" pitchFamily="2" charset="0"/>
              </a:rPr>
              <a:t>nswer</a:t>
            </a:r>
          </a:p>
        </p:txBody>
      </p:sp>
      <p:sp>
        <p:nvSpPr>
          <p:cNvPr id="4" name="TextBox 3">
            <a:extLst>
              <a:ext uri="{FF2B5EF4-FFF2-40B4-BE49-F238E27FC236}">
                <a16:creationId xmlns:a16="http://schemas.microsoft.com/office/drawing/2014/main" id="{9FD8F58A-D784-4719-BF99-D74DDB79942B}"/>
              </a:ext>
            </a:extLst>
          </p:cNvPr>
          <p:cNvSpPr txBox="1"/>
          <p:nvPr/>
        </p:nvSpPr>
        <p:spPr>
          <a:xfrm>
            <a:off x="2044931" y="2270679"/>
            <a:ext cx="9925396" cy="4278094"/>
          </a:xfrm>
          <a:prstGeom prst="rect">
            <a:avLst/>
          </a:prstGeom>
          <a:noFill/>
        </p:spPr>
        <p:txBody>
          <a:bodyPr wrap="square" rtlCol="0">
            <a:spAutoFit/>
          </a:bodyPr>
          <a:lstStyle/>
          <a:p>
            <a:r>
              <a:rPr lang="en-US" sz="3200" dirty="0">
                <a:latin typeface="Segoe Print" panose="02000600000000000000" pitchFamily="2" charset="0"/>
              </a:rPr>
              <a:t>Each paragraph in an essay needs to deal with a single main idea or theme.</a:t>
            </a:r>
          </a:p>
          <a:p>
            <a:endParaRPr lang="en-US" dirty="0">
              <a:latin typeface="Segoe Print" panose="02000600000000000000" pitchFamily="2" charset="0"/>
            </a:endParaRPr>
          </a:p>
          <a:p>
            <a:r>
              <a:rPr lang="en-US" sz="2800" dirty="0">
                <a:latin typeface="Segoe Print" panose="02000600000000000000" pitchFamily="2" charset="0"/>
              </a:rPr>
              <a:t>Oftentimes you will be prompted to write a paragraph (or an entire essay!) responding to a question.  The first sentence needs to provide a clear </a:t>
            </a:r>
            <a:r>
              <a:rPr lang="en-US" sz="4400" u="sng" dirty="0">
                <a:solidFill>
                  <a:srgbClr val="0070C0"/>
                </a:solidFill>
                <a:latin typeface="Segoe Print" panose="02000600000000000000" pitchFamily="2" charset="0"/>
              </a:rPr>
              <a:t>A</a:t>
            </a:r>
            <a:r>
              <a:rPr lang="en-US" sz="2800" dirty="0">
                <a:latin typeface="Segoe Print" panose="02000600000000000000" pitchFamily="2" charset="0"/>
              </a:rPr>
              <a:t>nswer to that question.</a:t>
            </a:r>
          </a:p>
          <a:p>
            <a:endParaRPr lang="en-US" dirty="0">
              <a:latin typeface="Segoe Print" panose="02000600000000000000" pitchFamily="2" charset="0"/>
            </a:endParaRPr>
          </a:p>
          <a:p>
            <a:r>
              <a:rPr lang="en-US" sz="2800" dirty="0">
                <a:latin typeface="Segoe Print" panose="02000600000000000000" pitchFamily="2" charset="0"/>
              </a:rPr>
              <a:t>This </a:t>
            </a:r>
            <a:r>
              <a:rPr lang="en-US" sz="4400" u="sng" dirty="0">
                <a:solidFill>
                  <a:srgbClr val="0070C0"/>
                </a:solidFill>
                <a:latin typeface="Segoe Print" panose="02000600000000000000" pitchFamily="2" charset="0"/>
              </a:rPr>
              <a:t>A</a:t>
            </a:r>
            <a:r>
              <a:rPr lang="en-US" sz="2800" dirty="0">
                <a:latin typeface="Segoe Print" panose="02000600000000000000" pitchFamily="2" charset="0"/>
              </a:rPr>
              <a:t>nswer is otherwise known as a </a:t>
            </a:r>
            <a:r>
              <a:rPr lang="en-US" sz="2800" u="sng" dirty="0">
                <a:solidFill>
                  <a:srgbClr val="0070C0"/>
                </a:solidFill>
                <a:latin typeface="Segoe Print" panose="02000600000000000000" pitchFamily="2" charset="0"/>
              </a:rPr>
              <a:t>Topic Sentence</a:t>
            </a:r>
            <a:r>
              <a:rPr lang="en-US" sz="2800" dirty="0">
                <a:latin typeface="Segoe Print" panose="02000600000000000000" pitchFamily="2" charset="0"/>
              </a:rPr>
              <a:t>.</a:t>
            </a:r>
          </a:p>
        </p:txBody>
      </p:sp>
    </p:spTree>
    <p:extLst>
      <p:ext uri="{BB962C8B-B14F-4D97-AF65-F5344CB8AC3E}">
        <p14:creationId xmlns:p14="http://schemas.microsoft.com/office/powerpoint/2010/main" val="226714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8387E1CC-93A9-45B6-AED6-72C4C3148FEF}"/>
              </a:ext>
            </a:extLst>
          </p:cNvPr>
          <p:cNvPicPr>
            <a:picLocks noChangeAspect="1"/>
          </p:cNvPicPr>
          <p:nvPr/>
        </p:nvPicPr>
        <p:blipFill rotWithShape="1">
          <a:blip r:embed="rId2"/>
          <a:srcRect b="22681"/>
          <a:stretch/>
        </p:blipFill>
        <p:spPr>
          <a:xfrm>
            <a:off x="20" y="10"/>
            <a:ext cx="12191980" cy="6857990"/>
          </a:xfrm>
          <a:prstGeom prst="rect">
            <a:avLst/>
          </a:prstGeom>
        </p:spPr>
      </p:pic>
      <p:sp>
        <p:nvSpPr>
          <p:cNvPr id="3" name="TextBox 2">
            <a:extLst>
              <a:ext uri="{FF2B5EF4-FFF2-40B4-BE49-F238E27FC236}">
                <a16:creationId xmlns:a16="http://schemas.microsoft.com/office/drawing/2014/main" id="{658669B1-C38C-437C-B4B8-2E1340B77233}"/>
              </a:ext>
            </a:extLst>
          </p:cNvPr>
          <p:cNvSpPr txBox="1"/>
          <p:nvPr/>
        </p:nvSpPr>
        <p:spPr>
          <a:xfrm>
            <a:off x="2083724" y="1935627"/>
            <a:ext cx="9991898" cy="5570756"/>
          </a:xfrm>
          <a:prstGeom prst="rect">
            <a:avLst/>
          </a:prstGeom>
          <a:noFill/>
        </p:spPr>
        <p:txBody>
          <a:bodyPr wrap="square" rtlCol="0">
            <a:spAutoFit/>
          </a:bodyPr>
          <a:lstStyle/>
          <a:p>
            <a:endParaRPr lang="en-US" sz="400" dirty="0"/>
          </a:p>
          <a:p>
            <a:endParaRPr lang="en-US" sz="400" dirty="0"/>
          </a:p>
          <a:p>
            <a:r>
              <a:rPr lang="en-US" sz="2000" dirty="0"/>
              <a:t>In Guy de Maupassant’s short story, “The Necklace”, the main character, Madame Loisel, hides the truth when she loses her friend’s necklace.  This causes many years of suffering as she and her husband work hard to repay the debt.  The author’s claim would be that it is wiser to tell the truth and face the consequences, rather than hide a mistake.</a:t>
            </a:r>
          </a:p>
          <a:p>
            <a:endParaRPr lang="en-US" sz="600" dirty="0"/>
          </a:p>
          <a:p>
            <a:endParaRPr lang="en-US" sz="600" dirty="0"/>
          </a:p>
          <a:p>
            <a:endParaRPr lang="en-US" sz="600" dirty="0"/>
          </a:p>
          <a:p>
            <a:r>
              <a:rPr lang="en-US" sz="2000" dirty="0"/>
              <a:t>Directions: Write a well-constructed paragraph analyzing how the author uses one or more of the following features listed below to support his claim that “honesty is the best policy”. Be sure that your analysis focuses on the most relevant features of the passage. </a:t>
            </a:r>
          </a:p>
          <a:p>
            <a:endParaRPr lang="en-US" sz="600" dirty="0"/>
          </a:p>
          <a:p>
            <a:endParaRPr lang="en-US" sz="600" dirty="0"/>
          </a:p>
          <a:p>
            <a:endParaRPr lang="en-US" sz="600" dirty="0"/>
          </a:p>
          <a:p>
            <a:r>
              <a:rPr lang="en-US" sz="2000" dirty="0"/>
              <a:t>Your paragraph should not explain whether you agree or disagree with Guy de Maupassant, but rather explain how he uses literary devices to support his claim. You may use details, quotes from the passage, or paraphrase things to support your essay.</a:t>
            </a:r>
          </a:p>
          <a:p>
            <a:endParaRPr lang="en-US" sz="600" dirty="0"/>
          </a:p>
          <a:p>
            <a:endParaRPr lang="en-US" sz="600" dirty="0"/>
          </a:p>
          <a:p>
            <a:endParaRPr lang="en-US" sz="600" dirty="0"/>
          </a:p>
          <a:p>
            <a:r>
              <a:rPr lang="en-US" sz="2000" b="1" dirty="0"/>
              <a:t>Character Motivation</a:t>
            </a:r>
            <a:r>
              <a:rPr lang="en-US" sz="2000" dirty="0"/>
              <a:t>- (think about what motivates Madame Loisel to hide the truth)</a:t>
            </a:r>
          </a:p>
          <a:p>
            <a:r>
              <a:rPr lang="en-US" sz="2000" b="1" dirty="0"/>
              <a:t>Irony</a:t>
            </a:r>
            <a:r>
              <a:rPr lang="en-US" sz="2000" dirty="0"/>
              <a:t>-(think about how situational irony impacts the overall theme) </a:t>
            </a:r>
          </a:p>
          <a:p>
            <a:endParaRPr lang="en-US" dirty="0"/>
          </a:p>
          <a:p>
            <a:endParaRPr lang="en-US" dirty="0"/>
          </a:p>
          <a:p>
            <a:endParaRPr lang="en-US" dirty="0"/>
          </a:p>
        </p:txBody>
      </p:sp>
      <p:sp>
        <p:nvSpPr>
          <p:cNvPr id="4" name="TextBox 3">
            <a:extLst>
              <a:ext uri="{FF2B5EF4-FFF2-40B4-BE49-F238E27FC236}">
                <a16:creationId xmlns:a16="http://schemas.microsoft.com/office/drawing/2014/main" id="{8C6516F9-6F1C-4B4D-8D71-47DC55A99405}"/>
              </a:ext>
            </a:extLst>
          </p:cNvPr>
          <p:cNvSpPr txBox="1"/>
          <p:nvPr/>
        </p:nvSpPr>
        <p:spPr>
          <a:xfrm>
            <a:off x="5552902" y="648393"/>
            <a:ext cx="6384174" cy="1077218"/>
          </a:xfrm>
          <a:prstGeom prst="rect">
            <a:avLst/>
          </a:prstGeom>
          <a:noFill/>
        </p:spPr>
        <p:txBody>
          <a:bodyPr wrap="square" rtlCol="0">
            <a:spAutoFit/>
          </a:bodyPr>
          <a:lstStyle/>
          <a:p>
            <a:pPr algn="ctr"/>
            <a:r>
              <a:rPr lang="en-US" sz="3200" b="1" dirty="0">
                <a:latin typeface="Segoe Print" panose="02000600000000000000" pitchFamily="2" charset="0"/>
              </a:rPr>
              <a:t>Let’s consider the following writing prompt:</a:t>
            </a:r>
          </a:p>
        </p:txBody>
      </p:sp>
    </p:spTree>
    <p:extLst>
      <p:ext uri="{BB962C8B-B14F-4D97-AF65-F5344CB8AC3E}">
        <p14:creationId xmlns:p14="http://schemas.microsoft.com/office/powerpoint/2010/main" val="424727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4" end="14"/>
                                            </p:txEl>
                                          </p:spTgt>
                                        </p:tgtEl>
                                        <p:attrNameLst>
                                          <p:attrName>style.visibility</p:attrName>
                                        </p:attrNameLst>
                                      </p:cBhvr>
                                      <p:to>
                                        <p:strVal val="visible"/>
                                      </p:to>
                                    </p:set>
                                    <p:animEffect transition="in" filter="fade">
                                      <p:cBhvr>
                                        <p:cTn id="16" dur="500"/>
                                        <p:tgtEl>
                                          <p:spTgt spid="3">
                                            <p:txEl>
                                              <p:pRg st="14" end="1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animEffect transition="in" filter="fade">
                                      <p:cBhvr>
                                        <p:cTn id="19"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4415E999-2BA9-4857-A3C2-11E72262DD2A}"/>
              </a:ext>
            </a:extLst>
          </p:cNvPr>
          <p:cNvPicPr>
            <a:picLocks noChangeAspect="1"/>
          </p:cNvPicPr>
          <p:nvPr/>
        </p:nvPicPr>
        <p:blipFill rotWithShape="1">
          <a:blip r:embed="rId2"/>
          <a:srcRect b="22681"/>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E49B207-C13A-4A1A-82A0-D43FAD45AE22}"/>
              </a:ext>
            </a:extLst>
          </p:cNvPr>
          <p:cNvSpPr txBox="1"/>
          <p:nvPr/>
        </p:nvSpPr>
        <p:spPr>
          <a:xfrm>
            <a:off x="5403273" y="798022"/>
            <a:ext cx="6517178" cy="1077218"/>
          </a:xfrm>
          <a:prstGeom prst="rect">
            <a:avLst/>
          </a:prstGeom>
          <a:noFill/>
        </p:spPr>
        <p:txBody>
          <a:bodyPr wrap="square" rtlCol="0">
            <a:spAutoFit/>
          </a:bodyPr>
          <a:lstStyle/>
          <a:p>
            <a:pPr algn="ctr"/>
            <a:r>
              <a:rPr lang="en-US" sz="3200" b="1" dirty="0">
                <a:latin typeface="Segoe Print" panose="02000600000000000000" pitchFamily="2" charset="0"/>
              </a:rPr>
              <a:t>How can I effectively answer the question?</a:t>
            </a:r>
          </a:p>
        </p:txBody>
      </p:sp>
      <p:sp>
        <p:nvSpPr>
          <p:cNvPr id="4" name="TextBox 3">
            <a:extLst>
              <a:ext uri="{FF2B5EF4-FFF2-40B4-BE49-F238E27FC236}">
                <a16:creationId xmlns:a16="http://schemas.microsoft.com/office/drawing/2014/main" id="{ACD1ECF6-B38A-4B40-822E-B653F22BF137}"/>
              </a:ext>
            </a:extLst>
          </p:cNvPr>
          <p:cNvSpPr txBox="1"/>
          <p:nvPr/>
        </p:nvSpPr>
        <p:spPr>
          <a:xfrm>
            <a:off x="1911927" y="1875240"/>
            <a:ext cx="10158153" cy="1077218"/>
          </a:xfrm>
          <a:prstGeom prst="rect">
            <a:avLst/>
          </a:prstGeom>
          <a:noFill/>
        </p:spPr>
        <p:txBody>
          <a:bodyPr wrap="square" rtlCol="0">
            <a:spAutoFit/>
          </a:bodyPr>
          <a:lstStyle/>
          <a:p>
            <a:r>
              <a:rPr lang="en-US" sz="2800" b="1" dirty="0"/>
              <a:t>First, we need to determine what, specifically, the prompt is asking.  </a:t>
            </a:r>
          </a:p>
          <a:p>
            <a:endParaRPr lang="en-US" dirty="0"/>
          </a:p>
          <a:p>
            <a:endParaRPr lang="en-US" dirty="0"/>
          </a:p>
        </p:txBody>
      </p:sp>
      <p:pic>
        <p:nvPicPr>
          <p:cNvPr id="9" name="Picture 8">
            <a:extLst>
              <a:ext uri="{FF2B5EF4-FFF2-40B4-BE49-F238E27FC236}">
                <a16:creationId xmlns:a16="http://schemas.microsoft.com/office/drawing/2014/main" id="{96CED987-4C64-42C8-B4F3-C5D0FE15C3A0}"/>
              </a:ext>
            </a:extLst>
          </p:cNvPr>
          <p:cNvPicPr>
            <a:picLocks noChangeAspect="1"/>
          </p:cNvPicPr>
          <p:nvPr/>
        </p:nvPicPr>
        <p:blipFill>
          <a:blip r:embed="rId3"/>
          <a:stretch>
            <a:fillRect/>
          </a:stretch>
        </p:blipFill>
        <p:spPr>
          <a:xfrm>
            <a:off x="2261179" y="2413849"/>
            <a:ext cx="9459647" cy="1615827"/>
          </a:xfrm>
          <a:prstGeom prst="rect">
            <a:avLst/>
          </a:prstGeom>
        </p:spPr>
      </p:pic>
      <p:sp>
        <p:nvSpPr>
          <p:cNvPr id="10" name="TextBox 9">
            <a:extLst>
              <a:ext uri="{FF2B5EF4-FFF2-40B4-BE49-F238E27FC236}">
                <a16:creationId xmlns:a16="http://schemas.microsoft.com/office/drawing/2014/main" id="{CFA8CD81-97AE-4C15-BD31-52B050932D00}"/>
              </a:ext>
            </a:extLst>
          </p:cNvPr>
          <p:cNvSpPr txBox="1"/>
          <p:nvPr/>
        </p:nvSpPr>
        <p:spPr>
          <a:xfrm>
            <a:off x="1986740" y="4197342"/>
            <a:ext cx="10008524" cy="830997"/>
          </a:xfrm>
          <a:prstGeom prst="rect">
            <a:avLst/>
          </a:prstGeom>
          <a:noFill/>
        </p:spPr>
        <p:txBody>
          <a:bodyPr wrap="square" rtlCol="0">
            <a:spAutoFit/>
          </a:bodyPr>
          <a:lstStyle/>
          <a:p>
            <a:r>
              <a:rPr lang="en-US" sz="2400" b="1" dirty="0"/>
              <a:t>My job is to explain how a literary element functions within the story to convey the author’s claim.  Let’s go with character motivation.</a:t>
            </a:r>
          </a:p>
        </p:txBody>
      </p:sp>
      <p:pic>
        <p:nvPicPr>
          <p:cNvPr id="14" name="Picture 13">
            <a:extLst>
              <a:ext uri="{FF2B5EF4-FFF2-40B4-BE49-F238E27FC236}">
                <a16:creationId xmlns:a16="http://schemas.microsoft.com/office/drawing/2014/main" id="{5E6695D9-6FBD-4C84-8E43-BD04841ECD7A}"/>
              </a:ext>
            </a:extLst>
          </p:cNvPr>
          <p:cNvPicPr>
            <a:picLocks noChangeAspect="1"/>
          </p:cNvPicPr>
          <p:nvPr/>
        </p:nvPicPr>
        <p:blipFill>
          <a:blip r:embed="rId4"/>
          <a:stretch>
            <a:fillRect/>
          </a:stretch>
        </p:blipFill>
        <p:spPr>
          <a:xfrm>
            <a:off x="1986740" y="5028339"/>
            <a:ext cx="9734086" cy="1649199"/>
          </a:xfrm>
          <a:prstGeom prst="rect">
            <a:avLst/>
          </a:prstGeom>
        </p:spPr>
      </p:pic>
    </p:spTree>
    <p:extLst>
      <p:ext uri="{BB962C8B-B14F-4D97-AF65-F5344CB8AC3E}">
        <p14:creationId xmlns:p14="http://schemas.microsoft.com/office/powerpoint/2010/main" val="55204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2B672C4C-3866-44DE-94D4-FD551C298064}"/>
              </a:ext>
            </a:extLst>
          </p:cNvPr>
          <p:cNvPicPr>
            <a:picLocks noChangeAspect="1"/>
          </p:cNvPicPr>
          <p:nvPr/>
        </p:nvPicPr>
        <p:blipFill rotWithShape="1">
          <a:blip r:embed="rId2"/>
          <a:srcRect b="22681"/>
          <a:stretch/>
        </p:blipFill>
        <p:spPr>
          <a:xfrm>
            <a:off x="20" y="10"/>
            <a:ext cx="12191980" cy="6857990"/>
          </a:xfrm>
          <a:prstGeom prst="rect">
            <a:avLst/>
          </a:prstGeom>
        </p:spPr>
      </p:pic>
      <p:sp>
        <p:nvSpPr>
          <p:cNvPr id="3" name="TextBox 2">
            <a:extLst>
              <a:ext uri="{FF2B5EF4-FFF2-40B4-BE49-F238E27FC236}">
                <a16:creationId xmlns:a16="http://schemas.microsoft.com/office/drawing/2014/main" id="{08770DE3-7DDF-45C9-8E25-13C49DDFDAD2}"/>
              </a:ext>
            </a:extLst>
          </p:cNvPr>
          <p:cNvSpPr txBox="1"/>
          <p:nvPr/>
        </p:nvSpPr>
        <p:spPr>
          <a:xfrm>
            <a:off x="2061556" y="1629295"/>
            <a:ext cx="9609513" cy="5078313"/>
          </a:xfrm>
          <a:prstGeom prst="rect">
            <a:avLst/>
          </a:prstGeom>
          <a:noFill/>
        </p:spPr>
        <p:txBody>
          <a:bodyPr wrap="square" rtlCol="0">
            <a:spAutoFit/>
          </a:bodyPr>
          <a:lstStyle/>
          <a:p>
            <a:pPr algn="ctr"/>
            <a:r>
              <a:rPr lang="en-US" sz="2800" dirty="0">
                <a:latin typeface="Segoe Print" panose="02000600000000000000" pitchFamily="2" charset="0"/>
              </a:rPr>
              <a:t>Things to remember about the </a:t>
            </a:r>
            <a:r>
              <a:rPr lang="en-US" sz="4000" u="sng" dirty="0">
                <a:solidFill>
                  <a:srgbClr val="0070C0"/>
                </a:solidFill>
                <a:latin typeface="Segoe Print" panose="02000600000000000000" pitchFamily="2" charset="0"/>
              </a:rPr>
              <a:t>A</a:t>
            </a:r>
            <a:r>
              <a:rPr lang="en-US" sz="2800" dirty="0">
                <a:latin typeface="Segoe Print" panose="02000600000000000000" pitchFamily="2" charset="0"/>
              </a:rPr>
              <a:t>nswer portion of your paragraph (topic sentence):</a:t>
            </a:r>
          </a:p>
          <a:p>
            <a:pPr algn="ctr"/>
            <a:endParaRPr lang="en-US" sz="2800" dirty="0">
              <a:latin typeface="Segoe Print" panose="02000600000000000000" pitchFamily="2" charset="0"/>
            </a:endParaRPr>
          </a:p>
          <a:p>
            <a:pPr marL="457200" indent="-457200">
              <a:buFont typeface="Wingdings" panose="05000000000000000000" pitchFamily="2" charset="2"/>
              <a:buChar char="ü"/>
            </a:pPr>
            <a:r>
              <a:rPr lang="en-US" sz="2800" dirty="0">
                <a:latin typeface="Segoe Print" panose="02000600000000000000" pitchFamily="2" charset="0"/>
              </a:rPr>
              <a:t>The topic sentence should clearly present the main point of the paragraph.</a:t>
            </a:r>
          </a:p>
          <a:p>
            <a:endParaRPr lang="en-US" sz="1600" dirty="0">
              <a:latin typeface="Segoe Print" panose="02000600000000000000" pitchFamily="2" charset="0"/>
            </a:endParaRPr>
          </a:p>
          <a:p>
            <a:pPr marL="457200" indent="-457200">
              <a:buFont typeface="Wingdings" panose="05000000000000000000" pitchFamily="2" charset="2"/>
              <a:buChar char="ü"/>
            </a:pPr>
            <a:r>
              <a:rPr lang="en-US" sz="2800" dirty="0">
                <a:latin typeface="Segoe Print" panose="02000600000000000000" pitchFamily="2" charset="0"/>
              </a:rPr>
              <a:t>After reading the topic sentence, your reader should have a solid understanding of what the paragraph will be about.</a:t>
            </a:r>
          </a:p>
          <a:p>
            <a:endParaRPr lang="en-US" sz="1600" dirty="0">
              <a:latin typeface="Segoe Print" panose="02000600000000000000" pitchFamily="2" charset="0"/>
            </a:endParaRPr>
          </a:p>
          <a:p>
            <a:pPr marL="457200" indent="-457200">
              <a:buFont typeface="Wingdings" panose="05000000000000000000" pitchFamily="2" charset="2"/>
              <a:buChar char="ü"/>
            </a:pPr>
            <a:r>
              <a:rPr lang="en-US" sz="2800" dirty="0">
                <a:latin typeface="Segoe Print" panose="02000600000000000000" pitchFamily="2" charset="0"/>
              </a:rPr>
              <a:t>Your topic sentence should grab the reader’s attention and compel him or her to read on.</a:t>
            </a:r>
          </a:p>
        </p:txBody>
      </p:sp>
    </p:spTree>
    <p:extLst>
      <p:ext uri="{BB962C8B-B14F-4D97-AF65-F5344CB8AC3E}">
        <p14:creationId xmlns:p14="http://schemas.microsoft.com/office/powerpoint/2010/main" val="126067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37B3D6C1-06A9-4145-AB6B-1D7580F6719A}"/>
              </a:ext>
            </a:extLst>
          </p:cNvPr>
          <p:cNvPicPr>
            <a:picLocks noChangeAspect="1"/>
          </p:cNvPicPr>
          <p:nvPr/>
        </p:nvPicPr>
        <p:blipFill rotWithShape="1">
          <a:blip r:embed="rId2"/>
          <a:srcRect b="22681"/>
          <a:stretch/>
        </p:blipFill>
        <p:spPr>
          <a:xfrm>
            <a:off x="20" y="10"/>
            <a:ext cx="12191980" cy="6857990"/>
          </a:xfrm>
          <a:prstGeom prst="rect">
            <a:avLst/>
          </a:prstGeom>
        </p:spPr>
      </p:pic>
      <p:sp>
        <p:nvSpPr>
          <p:cNvPr id="3" name="TextBox 2">
            <a:extLst>
              <a:ext uri="{FF2B5EF4-FFF2-40B4-BE49-F238E27FC236}">
                <a16:creationId xmlns:a16="http://schemas.microsoft.com/office/drawing/2014/main" id="{3B3B263F-6AD0-4883-9357-84FE37ADAE21}"/>
              </a:ext>
            </a:extLst>
          </p:cNvPr>
          <p:cNvSpPr txBox="1"/>
          <p:nvPr/>
        </p:nvSpPr>
        <p:spPr>
          <a:xfrm>
            <a:off x="6096000" y="831273"/>
            <a:ext cx="4627418" cy="707886"/>
          </a:xfrm>
          <a:prstGeom prst="rect">
            <a:avLst/>
          </a:prstGeom>
          <a:noFill/>
        </p:spPr>
        <p:txBody>
          <a:bodyPr wrap="square" rtlCol="0">
            <a:spAutoFit/>
          </a:bodyPr>
          <a:lstStyle/>
          <a:p>
            <a:r>
              <a:rPr lang="en-US" sz="4000" dirty="0">
                <a:latin typeface="Segoe Print" panose="02000600000000000000" pitchFamily="2" charset="0"/>
              </a:rPr>
              <a:t>Now, on to </a:t>
            </a:r>
            <a:r>
              <a:rPr lang="en-US" sz="4000" u="sng" dirty="0">
                <a:solidFill>
                  <a:schemeClr val="accent6">
                    <a:lumMod val="75000"/>
                  </a:schemeClr>
                </a:solidFill>
                <a:latin typeface="Segoe Print" panose="02000600000000000000" pitchFamily="2" charset="0"/>
              </a:rPr>
              <a:t>C</a:t>
            </a:r>
            <a:r>
              <a:rPr lang="en-US" sz="4000" dirty="0">
                <a:latin typeface="Segoe Print" panose="02000600000000000000" pitchFamily="2" charset="0"/>
              </a:rPr>
              <a:t>ite:</a:t>
            </a:r>
          </a:p>
        </p:txBody>
      </p:sp>
      <p:sp>
        <p:nvSpPr>
          <p:cNvPr id="4" name="TextBox 3">
            <a:extLst>
              <a:ext uri="{FF2B5EF4-FFF2-40B4-BE49-F238E27FC236}">
                <a16:creationId xmlns:a16="http://schemas.microsoft.com/office/drawing/2014/main" id="{455695B5-A02F-45A1-AE9F-06DCD8727B97}"/>
              </a:ext>
            </a:extLst>
          </p:cNvPr>
          <p:cNvSpPr txBox="1"/>
          <p:nvPr/>
        </p:nvSpPr>
        <p:spPr>
          <a:xfrm>
            <a:off x="1995055" y="1967061"/>
            <a:ext cx="10008524" cy="4524315"/>
          </a:xfrm>
          <a:prstGeom prst="rect">
            <a:avLst/>
          </a:prstGeom>
          <a:noFill/>
        </p:spPr>
        <p:txBody>
          <a:bodyPr wrap="square" rtlCol="0">
            <a:spAutoFit/>
          </a:bodyPr>
          <a:lstStyle/>
          <a:p>
            <a:r>
              <a:rPr lang="en-US" sz="2800" dirty="0">
                <a:latin typeface="Segoe Print" panose="02000600000000000000" pitchFamily="2" charset="0"/>
              </a:rPr>
              <a:t>After stating your main point in your topic sentence, it’s up to you to find </a:t>
            </a:r>
            <a:r>
              <a:rPr lang="en-US" sz="2800" dirty="0">
                <a:solidFill>
                  <a:schemeClr val="accent6">
                    <a:lumMod val="75000"/>
                  </a:schemeClr>
                </a:solidFill>
                <a:latin typeface="Segoe Print" panose="02000600000000000000" pitchFamily="2" charset="0"/>
              </a:rPr>
              <a:t>concrete evidence</a:t>
            </a:r>
            <a:r>
              <a:rPr lang="en-US" sz="2800" dirty="0">
                <a:latin typeface="Segoe Print" panose="02000600000000000000" pitchFamily="2" charset="0"/>
              </a:rPr>
              <a:t> within the text to use as support.  In most cases, you’ll be expected to offer a direct quotation from the text.</a:t>
            </a:r>
          </a:p>
          <a:p>
            <a:endParaRPr lang="en-US" dirty="0"/>
          </a:p>
          <a:p>
            <a:endParaRPr lang="en-US" dirty="0"/>
          </a:p>
          <a:p>
            <a:r>
              <a:rPr lang="en-US" sz="2800" dirty="0">
                <a:latin typeface="Segoe Print" panose="02000600000000000000" pitchFamily="2" charset="0"/>
              </a:rPr>
              <a:t>In order to seamlessly </a:t>
            </a:r>
            <a:r>
              <a:rPr lang="en-US" sz="2800" dirty="0">
                <a:solidFill>
                  <a:schemeClr val="accent6">
                    <a:lumMod val="75000"/>
                  </a:schemeClr>
                </a:solidFill>
                <a:latin typeface="Segoe Print" panose="02000600000000000000" pitchFamily="2" charset="0"/>
              </a:rPr>
              <a:t>cite</a:t>
            </a:r>
            <a:r>
              <a:rPr lang="en-US" sz="2800" dirty="0">
                <a:latin typeface="Segoe Print" panose="02000600000000000000" pitchFamily="2" charset="0"/>
              </a:rPr>
              <a:t> the text, it’s important to lead into the quote by signaling to the reader that it’s coming.  Remember, it’s </a:t>
            </a:r>
            <a:r>
              <a:rPr lang="en-US" sz="2800" dirty="0">
                <a:solidFill>
                  <a:schemeClr val="accent6">
                    <a:lumMod val="75000"/>
                  </a:schemeClr>
                </a:solidFill>
                <a:latin typeface="Segoe Print" panose="02000600000000000000" pitchFamily="2" charset="0"/>
              </a:rPr>
              <a:t>IMPERATIVE </a:t>
            </a:r>
            <a:r>
              <a:rPr lang="en-US" sz="2800" dirty="0">
                <a:latin typeface="Segoe Print" panose="02000600000000000000" pitchFamily="2" charset="0"/>
              </a:rPr>
              <a:t>that you correctly parenthetically cite any direct quotations that you use.</a:t>
            </a:r>
          </a:p>
        </p:txBody>
      </p:sp>
    </p:spTree>
    <p:extLst>
      <p:ext uri="{BB962C8B-B14F-4D97-AF65-F5344CB8AC3E}">
        <p14:creationId xmlns:p14="http://schemas.microsoft.com/office/powerpoint/2010/main" val="305525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Picture 1">
            <a:extLst>
              <a:ext uri="{FF2B5EF4-FFF2-40B4-BE49-F238E27FC236}">
                <a16:creationId xmlns:a16="http://schemas.microsoft.com/office/drawing/2014/main" id="{744D71C8-663A-4A99-B1C2-C4FDDE881D46}"/>
              </a:ext>
            </a:extLst>
          </p:cNvPr>
          <p:cNvPicPr>
            <a:picLocks noChangeAspect="1"/>
          </p:cNvPicPr>
          <p:nvPr/>
        </p:nvPicPr>
        <p:blipFill rotWithShape="1">
          <a:blip r:embed="rId2"/>
          <a:srcRect b="22681"/>
          <a:stretch/>
        </p:blipFill>
        <p:spPr>
          <a:xfrm>
            <a:off x="20" y="10"/>
            <a:ext cx="12191980" cy="6857990"/>
          </a:xfrm>
          <a:prstGeom prst="rect">
            <a:avLst/>
          </a:prstGeom>
        </p:spPr>
      </p:pic>
      <p:sp>
        <p:nvSpPr>
          <p:cNvPr id="3" name="TextBox 2">
            <a:extLst>
              <a:ext uri="{FF2B5EF4-FFF2-40B4-BE49-F238E27FC236}">
                <a16:creationId xmlns:a16="http://schemas.microsoft.com/office/drawing/2014/main" id="{6E632A1A-87F6-4F6A-A2CD-34976E4A09D4}"/>
              </a:ext>
            </a:extLst>
          </p:cNvPr>
          <p:cNvSpPr txBox="1"/>
          <p:nvPr/>
        </p:nvSpPr>
        <p:spPr>
          <a:xfrm>
            <a:off x="4788131" y="1163781"/>
            <a:ext cx="7049193" cy="584775"/>
          </a:xfrm>
          <a:prstGeom prst="rect">
            <a:avLst/>
          </a:prstGeom>
          <a:noFill/>
        </p:spPr>
        <p:txBody>
          <a:bodyPr wrap="square" rtlCol="0">
            <a:spAutoFit/>
          </a:bodyPr>
          <a:lstStyle/>
          <a:p>
            <a:r>
              <a:rPr lang="en-US" sz="3200" dirty="0">
                <a:latin typeface="Segoe Print" panose="02000600000000000000" pitchFamily="2" charset="0"/>
              </a:rPr>
              <a:t>Remember our topic sentence?</a:t>
            </a:r>
          </a:p>
        </p:txBody>
      </p:sp>
      <p:sp>
        <p:nvSpPr>
          <p:cNvPr id="4" name="TextBox 3">
            <a:extLst>
              <a:ext uri="{FF2B5EF4-FFF2-40B4-BE49-F238E27FC236}">
                <a16:creationId xmlns:a16="http://schemas.microsoft.com/office/drawing/2014/main" id="{A39335B9-1C11-44C1-81C3-26E913FC0E4E}"/>
              </a:ext>
            </a:extLst>
          </p:cNvPr>
          <p:cNvSpPr txBox="1"/>
          <p:nvPr/>
        </p:nvSpPr>
        <p:spPr>
          <a:xfrm>
            <a:off x="1978429" y="2228671"/>
            <a:ext cx="9858895" cy="1200329"/>
          </a:xfrm>
          <a:prstGeom prst="rect">
            <a:avLst/>
          </a:prstGeom>
          <a:noFill/>
        </p:spPr>
        <p:txBody>
          <a:bodyPr wrap="square" rtlCol="0">
            <a:spAutoFit/>
          </a:bodyPr>
          <a:lstStyle/>
          <a:p>
            <a:r>
              <a:rPr lang="en-US" sz="2400" dirty="0">
                <a:solidFill>
                  <a:srgbClr val="0070C0"/>
                </a:solidFill>
              </a:rPr>
              <a:t>	In Guy de Maupassant’s short story, “The Necklace,” Mathilde Loisel is too prideful to admit the truth to her friend, which results in disastrous consequences for both her and her husband.</a:t>
            </a:r>
          </a:p>
        </p:txBody>
      </p:sp>
      <p:sp>
        <p:nvSpPr>
          <p:cNvPr id="5" name="TextBox 4">
            <a:extLst>
              <a:ext uri="{FF2B5EF4-FFF2-40B4-BE49-F238E27FC236}">
                <a16:creationId xmlns:a16="http://schemas.microsoft.com/office/drawing/2014/main" id="{A78DDEB5-F4E1-416E-87ED-E795408F4F34}"/>
              </a:ext>
            </a:extLst>
          </p:cNvPr>
          <p:cNvSpPr txBox="1"/>
          <p:nvPr/>
        </p:nvSpPr>
        <p:spPr>
          <a:xfrm>
            <a:off x="7647709" y="3093724"/>
            <a:ext cx="4189615" cy="369332"/>
          </a:xfrm>
          <a:prstGeom prst="rect">
            <a:avLst/>
          </a:prstGeom>
          <a:solidFill>
            <a:schemeClr val="accent1">
              <a:lumMod val="60000"/>
              <a:lumOff val="40000"/>
            </a:schemeClr>
          </a:solidFill>
        </p:spPr>
        <p:txBody>
          <a:bodyPr wrap="square" rtlCol="0">
            <a:spAutoFit/>
          </a:bodyPr>
          <a:lstStyle/>
          <a:p>
            <a:pPr algn="ctr"/>
            <a:r>
              <a:rPr lang="en-US" dirty="0"/>
              <a:t>Now, let’s cite the text to provide support!</a:t>
            </a:r>
          </a:p>
        </p:txBody>
      </p:sp>
      <p:sp>
        <p:nvSpPr>
          <p:cNvPr id="6" name="TextBox 5">
            <a:extLst>
              <a:ext uri="{FF2B5EF4-FFF2-40B4-BE49-F238E27FC236}">
                <a16:creationId xmlns:a16="http://schemas.microsoft.com/office/drawing/2014/main" id="{E8E6A9FE-9FF0-4289-B961-5AAFE34384CC}"/>
              </a:ext>
            </a:extLst>
          </p:cNvPr>
          <p:cNvSpPr txBox="1"/>
          <p:nvPr/>
        </p:nvSpPr>
        <p:spPr>
          <a:xfrm>
            <a:off x="1978429" y="3412542"/>
            <a:ext cx="9725891" cy="2308324"/>
          </a:xfrm>
          <a:prstGeom prst="rect">
            <a:avLst/>
          </a:prstGeom>
          <a:noFill/>
        </p:spPr>
        <p:txBody>
          <a:bodyPr wrap="square" rtlCol="0">
            <a:spAutoFit/>
          </a:bodyPr>
          <a:lstStyle/>
          <a:p>
            <a:r>
              <a:rPr lang="en-US" sz="2400" dirty="0">
                <a:solidFill>
                  <a:schemeClr val="accent6">
                    <a:lumMod val="75000"/>
                  </a:schemeClr>
                </a:solidFill>
              </a:rPr>
              <a:t>After losing her friend’s diamond necklace at the ball, Mathilde and her husband panic, because they think they’ve lost an expensive treasure.  M. Loisel hatches a deceitful plan in order to buy the couple some time to either find the necklace, or purchase a replacement.  He says, “We’ll have to write your friend…to tell her you have broken the catch and are having it repaired.  That will give us a little time to turn around” (230).</a:t>
            </a:r>
          </a:p>
        </p:txBody>
      </p:sp>
    </p:spTree>
    <p:extLst>
      <p:ext uri="{BB962C8B-B14F-4D97-AF65-F5344CB8AC3E}">
        <p14:creationId xmlns:p14="http://schemas.microsoft.com/office/powerpoint/2010/main" val="210348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1260</Words>
  <Application>Microsoft Office PowerPoint</Application>
  <PresentationFormat>Widescreen</PresentationFormat>
  <Paragraphs>105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Perpetua</vt:lpstr>
      <vt:lpstr>Segoe Print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SARAH E</dc:creator>
  <cp:lastModifiedBy>MILLER, SARAH E</cp:lastModifiedBy>
  <cp:revision>39</cp:revision>
  <dcterms:created xsi:type="dcterms:W3CDTF">2017-09-20T13:06:24Z</dcterms:created>
  <dcterms:modified xsi:type="dcterms:W3CDTF">2017-09-20T18:58:58Z</dcterms:modified>
</cp:coreProperties>
</file>